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79" r:id="rId5"/>
    <p:sldId id="280" r:id="rId6"/>
    <p:sldId id="281" r:id="rId7"/>
    <p:sldId id="291" r:id="rId8"/>
    <p:sldId id="282" r:id="rId9"/>
    <p:sldId id="283" r:id="rId10"/>
    <p:sldId id="271" r:id="rId11"/>
    <p:sldId id="278" r:id="rId12"/>
    <p:sldId id="276" r:id="rId13"/>
    <p:sldId id="275" r:id="rId14"/>
    <p:sldId id="274" r:id="rId15"/>
    <p:sldId id="273" r:id="rId16"/>
    <p:sldId id="277" r:id="rId17"/>
    <p:sldId id="272" r:id="rId18"/>
    <p:sldId id="286" r:id="rId19"/>
    <p:sldId id="290" r:id="rId20"/>
    <p:sldId id="261" r:id="rId21"/>
    <p:sldId id="284" r:id="rId22"/>
    <p:sldId id="262" r:id="rId23"/>
    <p:sldId id="285" r:id="rId24"/>
    <p:sldId id="263" r:id="rId25"/>
    <p:sldId id="264" r:id="rId26"/>
    <p:sldId id="265" r:id="rId27"/>
    <p:sldId id="267" r:id="rId28"/>
    <p:sldId id="268" r:id="rId29"/>
    <p:sldId id="266" r:id="rId30"/>
    <p:sldId id="269" r:id="rId31"/>
    <p:sldId id="270" r:id="rId32"/>
    <p:sldId id="287" r:id="rId33"/>
    <p:sldId id="288" r:id="rId34"/>
    <p:sldId id="289" r:id="rId35"/>
    <p:sldId id="292" r:id="rId36"/>
    <p:sldId id="293" r:id="rId37"/>
    <p:sldId id="25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CD9B-EFC7-8C6A-3E3F-023657C1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AC3C2-37FB-30F0-B152-0AE6671DD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D495B-D7A1-24B1-AF1A-6ADD4594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11B-116A-E520-1108-04A5CF52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B9BF7-E617-692F-D1E5-CF9910BD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E334-078C-F4E6-7E78-1FFD295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CA704-6007-B79B-627C-D1C17E9C8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5A6B2-215C-A3BF-E80F-90EDAFF5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A539-31B6-9EE3-FB3D-145CDFD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5A5D5-FBE3-98CB-9651-A28F1951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9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B9598-8344-B35D-E426-E675161CA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22C9D-2082-EEC0-EABB-779A622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0BF2-F1DA-1C46-A826-157435DA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0362-6B03-56DE-0E3D-8EA4E373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273C-5A24-8ED9-BE49-021A749B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7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8E2-783A-1BDE-4437-3AA6F977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AEF1-62B8-9890-275A-325CB46B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24FD6-9A14-F9CE-B747-4ABD3195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9203-BE1F-C059-464D-42AB44B0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452B-E8B7-8789-769E-C42C3A49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97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DB1C-265A-0A34-4D15-B10F7F7B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BAC4-5CDD-D422-D4F9-6C8C3BFC3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1DA24-CF57-B58A-F439-8C50DBF4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D8859-4611-A631-B98F-031B359B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B5EC-8108-935A-8BDD-587121A9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3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21C-E77D-3335-1A30-0B0C5AE5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59E50-3344-EB3F-791F-E9F6D4AB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47302-48D8-BE78-EDEA-9E13D27F6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5B0CF-28DF-EADF-E565-911A3C09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A8BB8-FEDD-BAF3-C0AF-D4932CB3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D9EE5-563D-9D65-2AF3-D3E32198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7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1FEC-C2B5-0688-F10D-999E1D87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8C982-FFC8-5F79-228C-35BEE8659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D9869-12F3-5AF9-D9EE-48C758B03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9847-F7F9-D84F-A5AB-969D276B2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35098-B21D-6168-B0D8-021921F25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581EE-17FA-A9CD-9015-AC6B06FA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91FCF0-5D01-E508-D4D7-5D348559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A903E-0BE6-2050-0E26-DDE1C47E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89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AC7-25BC-5813-C371-80D7648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B3D8D-660B-4E89-347B-A41CD17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E112D-19B7-980F-63E9-BC7C2885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150A9-E026-E25B-7EB5-BCF03DCA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BC85-B95F-C520-A582-7C816733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1ECEE-B0EB-0262-3225-AC1589F2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3B94B-D2B3-773F-4FAB-BD2DEE2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3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81C6-D1F3-2C1C-F3E9-22D4BD1C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8E35-4EB9-A318-8558-404555EF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1D137-485A-B44F-6F4C-067AA531A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9D817-CC23-FCBC-3168-F6BE78DB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824E6-91F2-926B-6194-12B54B93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2B2F-37EA-3DD8-2263-BAAEB28F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9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2750-B285-E775-F2E4-52868C19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E707-FA3F-A5C7-8D8F-6A54049F8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FED8-D66E-6460-325E-EBB1E4168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2C7C8-2301-288F-F8A2-72C69E1F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235EC-B8A3-A038-8D08-71151603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680B9-327A-3355-E05E-160522A8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1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37D25-EA2A-E66C-FDB4-4CB775A9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9C2DC-B63B-FF5E-3194-456CAEE6E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15C4-9294-BA52-83EC-DFC794BFE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93A0-BB08-F44D-978E-FF361EA6BB5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F802-A992-1237-0686-3566CADBB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B69F3-8280-8D24-7DAB-2BF249277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9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L2. Learning from Data. Cross-validation.</a:t>
            </a:r>
            <a:br>
              <a:rPr lang="en-GB" sz="4000" dirty="0"/>
            </a:br>
            <a:r>
              <a:rPr lang="en-GB" sz="4000" dirty="0"/>
              <a:t>Data pre-processing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A47E7-2F1D-BAD0-90F0-26D12FA4B0F6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11A19-8EC9-D61D-63D8-103575912746}"/>
              </a:ext>
            </a:extLst>
          </p:cNvPr>
          <p:cNvSpPr txBox="1"/>
          <p:nvPr/>
        </p:nvSpPr>
        <p:spPr>
          <a:xfrm>
            <a:off x="734026" y="3531873"/>
            <a:ext cx="510909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summary(penguins)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species          island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Adelie   :152   Biscoe   :168   Min.   :32.10   Min.   :13.10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Chinstrap: 68   Dream    :124   1st Qu.:39.23   1st Qu.:15.60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Gentoo   :124   Torgersen: 52   Median :44.45   Median :17.30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Mean   :43.92   Mean   :17.15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3rd Qu.:48.50   3rd Qu.:18.70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Max.   :59.60   Max.   :21.50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NA's   :2       NA's   :2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sex           year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:172.0     Min.   :2700   female:165   Min.   :2007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Qu.:190.0     1st Qu.:3550   male  :168   1st Qu.:2007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:197.0     Median :4050   NA's  : 11   Median :2008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:200.9     Mean   :4202                Mean   :2008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Qu.:213.0     3rd Qu.:4750                3rd Qu.:2009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:231.0     Max.   :6300                Max.   :2009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NA's   :2         NA's   :2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1FD38-BD57-2D31-8D4A-90A535296396}"/>
              </a:ext>
            </a:extLst>
          </p:cNvPr>
          <p:cNvSpPr txBox="1"/>
          <p:nvPr/>
        </p:nvSpPr>
        <p:spPr>
          <a:xfrm>
            <a:off x="5561276" y="5114917"/>
            <a:ext cx="627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Continuous features</a:t>
            </a:r>
            <a:r>
              <a:rPr lang="en-US" dirty="0"/>
              <a:t>: bill length, depth, flipper length, body mass</a:t>
            </a:r>
          </a:p>
          <a:p>
            <a:r>
              <a:rPr lang="en-US" b="1" dirty="0">
                <a:solidFill>
                  <a:srgbClr val="FF0000"/>
                </a:solidFill>
              </a:rPr>
              <a:t>Categorical features</a:t>
            </a:r>
            <a:r>
              <a:rPr lang="en-US" dirty="0"/>
              <a:t>: island, sex, year</a:t>
            </a:r>
          </a:p>
          <a:p>
            <a:r>
              <a:rPr lang="en-US" b="1" dirty="0">
                <a:solidFill>
                  <a:srgbClr val="FF0000"/>
                </a:solidFill>
              </a:rPr>
              <a:t>Output</a:t>
            </a:r>
            <a:r>
              <a:rPr lang="en-US" dirty="0"/>
              <a:t>: species (categorical i.e. classification problem) </a:t>
            </a:r>
          </a:p>
        </p:txBody>
      </p:sp>
    </p:spTree>
    <p:extLst>
      <p:ext uri="{BB962C8B-B14F-4D97-AF65-F5344CB8AC3E}">
        <p14:creationId xmlns:p14="http://schemas.microsoft.com/office/powerpoint/2010/main" val="299111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3E333-E279-EF8C-719D-6A97C28A4135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9D7E-4313-E938-57D6-B8D9162A1343}"/>
              </a:ext>
            </a:extLst>
          </p:cNvPr>
          <p:cNvSpPr txBox="1"/>
          <p:nvPr/>
        </p:nvSpPr>
        <p:spPr>
          <a:xfrm>
            <a:off x="762000" y="3618732"/>
            <a:ext cx="51392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32.10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Min.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13.10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Min.   :172.0     Min.   :2700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Qu.:39.23   1st Qu.:15.60   1st Qu.:190.0     1st Qu.:3550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:44.45   Median :17.30   Median :197.0     Median :4050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:43.92   Mean   :17.15   Mean   :200.9     Mean   :4202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Qu.:48.50   3rd Qu.:18.70   3rd Qu.:213.0     3rd Qu.:4750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59.60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Max.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21.50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Max.   :231.0     Max.   :6300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NA's   :2       NA's   :2       NA's   :2         NA's   :2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8791C-A194-9AA0-2A32-5B8E8A4C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5" y="1777547"/>
            <a:ext cx="4127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F7D3BB-BC85-F408-E41D-61EEEE95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35" y="3704265"/>
            <a:ext cx="41275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E202A-2B38-E77E-6913-8FFCCC0A11F3}"/>
              </a:ext>
            </a:extLst>
          </p:cNvPr>
          <p:cNvSpPr txBox="1"/>
          <p:nvPr/>
        </p:nvSpPr>
        <p:spPr>
          <a:xfrm>
            <a:off x="838200" y="4984351"/>
            <a:ext cx="7508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ranges are not comparable.</a:t>
            </a:r>
          </a:p>
          <a:p>
            <a:endParaRPr lang="en-US" dirty="0"/>
          </a:p>
          <a:p>
            <a:r>
              <a:rPr lang="en-US" dirty="0"/>
              <a:t>Standardization vs scaling</a:t>
            </a:r>
          </a:p>
          <a:p>
            <a:r>
              <a:rPr lang="en-US" dirty="0"/>
              <a:t>	[min, max] scaling to a predefined range</a:t>
            </a:r>
          </a:p>
          <a:p>
            <a:r>
              <a:rPr lang="en-US" dirty="0"/>
              <a:t>	Robust scaling – the transformation is performed on the IQR</a:t>
            </a:r>
          </a:p>
          <a:p>
            <a:r>
              <a:rPr lang="en-US" dirty="0"/>
              <a:t>	Z transformation (on mean, standard deviation or median and MAD)</a:t>
            </a:r>
          </a:p>
        </p:txBody>
      </p:sp>
    </p:spTree>
    <p:extLst>
      <p:ext uri="{BB962C8B-B14F-4D97-AF65-F5344CB8AC3E}">
        <p14:creationId xmlns:p14="http://schemas.microsoft.com/office/powerpoint/2010/main" val="2363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D6C7F-3E76-FEEF-CA68-45F96C3E025A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55EFB-5BD1-91EB-6E6F-02842DD6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5" y="1777547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1754F-6C38-615D-72F7-040AF7889012}"/>
              </a:ext>
            </a:extLst>
          </p:cNvPr>
          <p:cNvSpPr txBox="1"/>
          <p:nvPr/>
        </p:nvSpPr>
        <p:spPr>
          <a:xfrm>
            <a:off x="838200" y="3618732"/>
            <a:ext cx="395454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[min, max] scaling to a predefined range</a:t>
            </a:r>
          </a:p>
          <a:p>
            <a:endParaRPr lang="en-US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--&gt; [0,1]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– min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[min - min, max - min]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[min - min, max - min] / (max - min) --&gt; [0,1]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--&gt; [0,1]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a,b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Use a linear transformation f(x) = mx + 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f(0) = n =&gt; a = 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f(1) = m + n =&gt; b = m + n =&gt; m = b - a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f(x) = (b - a) * x +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A6324-9594-4A7B-0436-F922C63D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35" y="3659335"/>
            <a:ext cx="412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15F1E-B322-6609-5320-FEF6D81060D9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CE9CA-E1E8-F3BA-0D49-A5E11E3D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535" y="1626873"/>
            <a:ext cx="41275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E7D5E-730F-4BA1-9876-F683E9E1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35" y="3489539"/>
            <a:ext cx="41275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285CE-3E99-11C9-6DAA-206B99B1ECBA}"/>
              </a:ext>
            </a:extLst>
          </p:cNvPr>
          <p:cNvSpPr txBox="1"/>
          <p:nvPr/>
        </p:nvSpPr>
        <p:spPr>
          <a:xfrm>
            <a:off x="475743" y="3618732"/>
            <a:ext cx="5607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 can skew the data and lead to misinterpretations.</a:t>
            </a:r>
          </a:p>
          <a:p>
            <a:endParaRPr lang="en-US" dirty="0"/>
          </a:p>
          <a:p>
            <a:r>
              <a:rPr lang="en-US" dirty="0"/>
              <a:t>The proposed scaling does not change the distribution.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99085-0E6D-4E1B-1B66-F1535040B0F9}"/>
              </a:ext>
            </a:extLst>
          </p:cNvPr>
          <p:cNvSpPr txBox="1"/>
          <p:nvPr/>
        </p:nvSpPr>
        <p:spPr>
          <a:xfrm>
            <a:off x="10244667" y="289920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outlier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76EB8-116A-706F-19E1-F9D0B067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7" y="4547684"/>
            <a:ext cx="412750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331E1-D7D6-B0FD-5C42-CC7592E6222E}"/>
              </a:ext>
            </a:extLst>
          </p:cNvPr>
          <p:cNvSpPr txBox="1"/>
          <p:nvPr/>
        </p:nvSpPr>
        <p:spPr>
          <a:xfrm>
            <a:off x="287867" y="6452684"/>
            <a:ext cx="33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transformation of bill lengths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2271D2-0928-3B37-B930-E0755643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35" y="4558293"/>
            <a:ext cx="41275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86363-15E9-137B-DA58-41E872747697}"/>
              </a:ext>
            </a:extLst>
          </p:cNvPr>
          <p:cNvSpPr txBox="1"/>
          <p:nvPr/>
        </p:nvSpPr>
        <p:spPr>
          <a:xfrm>
            <a:off x="3930477" y="6447380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Capped values of bill lengths</a:t>
            </a:r>
          </a:p>
        </p:txBody>
      </p:sp>
    </p:spTree>
    <p:extLst>
      <p:ext uri="{BB962C8B-B14F-4D97-AF65-F5344CB8AC3E}">
        <p14:creationId xmlns:p14="http://schemas.microsoft.com/office/powerpoint/2010/main" val="33242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FBD0D-92FA-7466-44CB-F01E89D74625}"/>
              </a:ext>
            </a:extLst>
          </p:cNvPr>
          <p:cNvSpPr txBox="1"/>
          <p:nvPr/>
        </p:nvSpPr>
        <p:spPr>
          <a:xfrm>
            <a:off x="838200" y="1557412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02EF8-915A-5145-533E-231A701D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67" y="1540479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9738-F973-3F13-D75B-B0031E8A9762}"/>
              </a:ext>
            </a:extLst>
          </p:cNvPr>
          <p:cNvSpPr txBox="1"/>
          <p:nvPr/>
        </p:nvSpPr>
        <p:spPr>
          <a:xfrm>
            <a:off x="10202333" y="2209800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43.92</a:t>
            </a:r>
          </a:p>
          <a:p>
            <a:r>
              <a:rPr lang="en-US" dirty="0" err="1"/>
              <a:t>sd</a:t>
            </a:r>
            <a:r>
              <a:rPr lang="en-US" dirty="0"/>
              <a:t>       = 5.49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A8506-846A-229C-BD74-D62FD9245154}"/>
                  </a:ext>
                </a:extLst>
              </p:cNvPr>
              <p:cNvSpPr txBox="1"/>
              <p:nvPr/>
            </p:nvSpPr>
            <p:spPr>
              <a:xfrm>
                <a:off x="10011397" y="2942990"/>
                <a:ext cx="1845733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A8506-846A-229C-BD74-D62FD924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97" y="2942990"/>
                <a:ext cx="1845733" cy="56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7106B8-F58D-0676-01CB-0007C3EFB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99" y="3301550"/>
            <a:ext cx="41275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104883-C1C6-4E3B-45A3-1E5A6EFB18F8}"/>
              </a:ext>
            </a:extLst>
          </p:cNvPr>
          <p:cNvSpPr txBox="1"/>
          <p:nvPr/>
        </p:nvSpPr>
        <p:spPr>
          <a:xfrm>
            <a:off x="4487988" y="403860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44.39 </a:t>
            </a:r>
          </a:p>
          <a:p>
            <a:r>
              <a:rPr lang="en-US" dirty="0" err="1"/>
              <a:t>sd</a:t>
            </a:r>
            <a:r>
              <a:rPr lang="en-US" dirty="0"/>
              <a:t>       = 10.04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EDE51-8EF3-DE54-BF51-D6FF3D22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70" y="4954725"/>
            <a:ext cx="41275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A3185D-F837-1C35-2F6E-7E0EDFCB8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4"/>
          <a:stretch/>
        </p:blipFill>
        <p:spPr>
          <a:xfrm>
            <a:off x="5977467" y="5080453"/>
            <a:ext cx="4127500" cy="17237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10329-B6AD-72F3-7421-BC301F20F7FD}"/>
              </a:ext>
            </a:extLst>
          </p:cNvPr>
          <p:cNvCxnSpPr/>
          <p:nvPr/>
        </p:nvCxnSpPr>
        <p:spPr>
          <a:xfrm>
            <a:off x="4487988" y="5933412"/>
            <a:ext cx="11338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9D39AD-77C5-0658-926B-D9CEAA83A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70" y="3200400"/>
            <a:ext cx="412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D8A4C-F4A0-2AA5-4409-DBED6821BD8A}"/>
              </a:ext>
            </a:extLst>
          </p:cNvPr>
          <p:cNvSpPr txBox="1"/>
          <p:nvPr/>
        </p:nvSpPr>
        <p:spPr>
          <a:xfrm>
            <a:off x="838200" y="1557412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F837-5CDD-F80E-33B0-C9AAA9D8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0" y="3200400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CE767-785A-5473-EDF5-C7544DE34CDC}"/>
              </a:ext>
            </a:extLst>
          </p:cNvPr>
          <p:cNvSpPr txBox="1"/>
          <p:nvPr/>
        </p:nvSpPr>
        <p:spPr>
          <a:xfrm>
            <a:off x="4633837" y="3342243"/>
            <a:ext cx="1415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mean = 43.92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= 5.49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44.39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= 10.04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median   = 44.45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44.5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MAD      = 4.7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9929C-CC4D-0B47-94D0-352850C01566}"/>
                  </a:ext>
                </a:extLst>
              </p:cNvPr>
              <p:cNvSpPr txBox="1"/>
              <p:nvPr/>
            </p:nvSpPr>
            <p:spPr>
              <a:xfrm>
                <a:off x="6921064" y="1791523"/>
                <a:ext cx="1845733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9929C-CC4D-0B47-94D0-352850C0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064" y="1791523"/>
                <a:ext cx="1845733" cy="56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3F00C2-FB61-CEE9-2764-6A84AF2043E7}"/>
              </a:ext>
            </a:extLst>
          </p:cNvPr>
          <p:cNvSpPr txBox="1"/>
          <p:nvPr/>
        </p:nvSpPr>
        <p:spPr>
          <a:xfrm>
            <a:off x="6921064" y="2434575"/>
            <a:ext cx="4212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and </a:t>
            </a:r>
            <a:r>
              <a:rPr lang="en-US" dirty="0" err="1"/>
              <a:t>sd</a:t>
            </a:r>
            <a:r>
              <a:rPr lang="en-US" dirty="0"/>
              <a:t> can be influenced by outliers.</a:t>
            </a:r>
          </a:p>
          <a:p>
            <a:r>
              <a:rPr lang="en-US" dirty="0"/>
              <a:t>Median, MAD are more robust</a:t>
            </a:r>
          </a:p>
          <a:p>
            <a:r>
              <a:rPr lang="en-US" dirty="0"/>
              <a:t>MAD = median absolute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85782-EE06-0E91-8F39-58C2D0713863}"/>
                  </a:ext>
                </a:extLst>
              </p:cNvPr>
              <p:cNvSpPr txBox="1"/>
              <p:nvPr/>
            </p:nvSpPr>
            <p:spPr>
              <a:xfrm>
                <a:off x="6773334" y="3357905"/>
                <a:ext cx="2870200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𝑚𝑒𝑑𝑖𝑎𝑛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85782-EE06-0E91-8F39-58C2D071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4" y="3357905"/>
                <a:ext cx="2870200" cy="616451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B1043B-B995-2E49-721A-5ED014C67040}"/>
                  </a:ext>
                </a:extLst>
              </p:cNvPr>
              <p:cNvSpPr txBox="1"/>
              <p:nvPr/>
            </p:nvSpPr>
            <p:spPr>
              <a:xfrm>
                <a:off x="7001497" y="4038600"/>
                <a:ext cx="3530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𝑚𝑒𝑑𝑖𝑎𝑛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𝑚𝑒𝑑𝑖𝑎𝑛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B1043B-B995-2E49-721A-5ED014C6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497" y="4038600"/>
                <a:ext cx="353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5A997F9-0D87-5B88-9A44-D9432EC52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71" y="4963193"/>
            <a:ext cx="4127500" cy="190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FEF7D-8941-BA48-878D-9CB92C27A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4" y="4705914"/>
            <a:ext cx="412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A7A6B-7ECD-650C-C958-ED8BF50D0636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E7D5-258D-3246-BBA3-C7D249BF716C}"/>
              </a:ext>
            </a:extLst>
          </p:cNvPr>
          <p:cNvSpPr txBox="1"/>
          <p:nvPr/>
        </p:nvSpPr>
        <p:spPr>
          <a:xfrm>
            <a:off x="838200" y="3618732"/>
            <a:ext cx="4504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species          island        sex        year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Adelie   :152   Biscoe   :168   female:165   2007:110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Chinstrap: 68   Dream    :124   male  :168   2008:114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Gentoo   :124   Torgersen: 52   NA's  : 11   2009:120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D6494-EE50-0FDC-44C0-CA85081BA070}"/>
              </a:ext>
            </a:extLst>
          </p:cNvPr>
          <p:cNvSpPr txBox="1"/>
          <p:nvPr/>
        </p:nvSpPr>
        <p:spPr>
          <a:xfrm>
            <a:off x="1041400" y="4538133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Briscoe	       1</a:t>
            </a:r>
          </a:p>
          <a:p>
            <a:r>
              <a:rPr lang="en-US" dirty="0"/>
              <a:t>Dream 	       2</a:t>
            </a:r>
          </a:p>
          <a:p>
            <a:r>
              <a:rPr lang="en-US" dirty="0"/>
              <a:t>Torgersen	      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9124D-C6A4-A58D-0E4F-4EBD325D3BE1}"/>
              </a:ext>
            </a:extLst>
          </p:cNvPr>
          <p:cNvSpPr txBox="1"/>
          <p:nvPr/>
        </p:nvSpPr>
        <p:spPr>
          <a:xfrm>
            <a:off x="5977467" y="2242926"/>
            <a:ext cx="59096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island feature is difficult to handle in a numerical setting.</a:t>
            </a:r>
          </a:p>
          <a:p>
            <a:endParaRPr lang="en-US" dirty="0"/>
          </a:p>
          <a:p>
            <a:r>
              <a:rPr lang="en-US" dirty="0"/>
              <a:t>[longitude and latitude]</a:t>
            </a:r>
          </a:p>
          <a:p>
            <a:endParaRPr lang="en-US" dirty="0"/>
          </a:p>
          <a:p>
            <a:r>
              <a:rPr lang="en-US" dirty="0"/>
              <a:t>[distance from the POI]</a:t>
            </a:r>
          </a:p>
          <a:p>
            <a:endParaRPr lang="en-US" dirty="0"/>
          </a:p>
          <a:p>
            <a:r>
              <a:rPr lang="en-US" dirty="0"/>
              <a:t>Do we want to compare classes or use them in a static way?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1AB51-F19F-88FE-7D2C-BE6099671B77}"/>
              </a:ext>
            </a:extLst>
          </p:cNvPr>
          <p:cNvSpPr txBox="1"/>
          <p:nvPr/>
        </p:nvSpPr>
        <p:spPr>
          <a:xfrm>
            <a:off x="3640667" y="4538133"/>
            <a:ext cx="1891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Dream 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</a:p>
          <a:p>
            <a:r>
              <a:rPr lang="en-US" dirty="0"/>
              <a:t>Torgersen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48D69-E325-B623-15AC-6DA5545810B5}"/>
              </a:ext>
            </a:extLst>
          </p:cNvPr>
          <p:cNvCxnSpPr>
            <a:stCxn id="7" idx="3"/>
          </p:cNvCxnSpPr>
          <p:nvPr/>
        </p:nvCxnSpPr>
        <p:spPr>
          <a:xfrm>
            <a:off x="2636709" y="4999798"/>
            <a:ext cx="7711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C1A6E9-A3AA-FF0D-1ECB-2BDB815040B2}"/>
              </a:ext>
            </a:extLst>
          </p:cNvPr>
          <p:cNvSpPr txBox="1"/>
          <p:nvPr/>
        </p:nvSpPr>
        <p:spPr>
          <a:xfrm>
            <a:off x="6096000" y="4326618"/>
            <a:ext cx="25707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Hamming (Edit) distances</a:t>
            </a:r>
          </a:p>
          <a:p>
            <a:endParaRPr lang="en-US" dirty="0"/>
          </a:p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Dream 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</a:p>
          <a:p>
            <a:endParaRPr lang="en-US" dirty="0"/>
          </a:p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Torgersen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6247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502DD-76F8-3AD3-8DF4-21D3AF8DFF86}"/>
              </a:ext>
            </a:extLst>
          </p:cNvPr>
          <p:cNvSpPr txBox="1"/>
          <p:nvPr/>
        </p:nvSpPr>
        <p:spPr>
          <a:xfrm>
            <a:off x="838200" y="1777547"/>
            <a:ext cx="4906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Near zero variance</a:t>
            </a:r>
          </a:p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DA400-B684-209D-8AB2-D94FA01EABE5}"/>
              </a:ext>
            </a:extLst>
          </p:cNvPr>
          <p:cNvSpPr txBox="1"/>
          <p:nvPr/>
        </p:nvSpPr>
        <p:spPr>
          <a:xfrm>
            <a:off x="6096000" y="1905000"/>
            <a:ext cx="5597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near zero variance protects against constant features.</a:t>
            </a:r>
          </a:p>
          <a:p>
            <a:endParaRPr lang="en-US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freqRatio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percentUnique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zeroVar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nzv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species            1.226891     0.9009009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1.235294    16.2162162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1.200000    27.9279279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sex.female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1.018182     0.6006006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sex.male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1.018182     0.6006006   FALSE    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36428-C277-318A-77C2-EF12A82B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97" y="3531872"/>
            <a:ext cx="3234335" cy="323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2F755-D905-74A5-8A87-85B106D84050}"/>
              </a:ext>
            </a:extLst>
          </p:cNvPr>
          <p:cNvSpPr txBox="1"/>
          <p:nvPr/>
        </p:nvSpPr>
        <p:spPr>
          <a:xfrm>
            <a:off x="5621867" y="3928533"/>
            <a:ext cx="6253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issues on near zero variance.</a:t>
            </a:r>
          </a:p>
          <a:p>
            <a:endParaRPr lang="en-US" dirty="0"/>
          </a:p>
          <a:p>
            <a:r>
              <a:rPr lang="en-US" dirty="0"/>
              <a:t>The maximum correlation is 0.76 between bill and flipper length.</a:t>
            </a:r>
          </a:p>
          <a:p>
            <a:endParaRPr lang="en-US" dirty="0"/>
          </a:p>
          <a:p>
            <a:r>
              <a:rPr lang="en-US" dirty="0"/>
              <a:t>Highly correlated features:</a:t>
            </a:r>
          </a:p>
          <a:p>
            <a:r>
              <a:rPr lang="en-US" dirty="0"/>
              <a:t>	[a] could be excluded</a:t>
            </a:r>
          </a:p>
          <a:p>
            <a:r>
              <a:rPr lang="en-US" dirty="0"/>
              <a:t>	[b] could be replaced with</a:t>
            </a:r>
          </a:p>
          <a:p>
            <a:r>
              <a:rPr lang="en-US" dirty="0"/>
              <a:t>		a representative</a:t>
            </a:r>
          </a:p>
          <a:p>
            <a:r>
              <a:rPr lang="en-US" dirty="0"/>
              <a:t>		a weighted summary</a:t>
            </a:r>
          </a:p>
        </p:txBody>
      </p:sp>
    </p:spTree>
    <p:extLst>
      <p:ext uri="{BB962C8B-B14F-4D97-AF65-F5344CB8AC3E}">
        <p14:creationId xmlns:p14="http://schemas.microsoft.com/office/powerpoint/2010/main" val="1189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7A06-B53F-4705-AA7B-F9661487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B8FF6-A292-2941-C81C-9F1F8CDEB053}"/>
              </a:ext>
            </a:extLst>
          </p:cNvPr>
          <p:cNvSpPr txBox="1"/>
          <p:nvPr/>
        </p:nvSpPr>
        <p:spPr>
          <a:xfrm>
            <a:off x="838200" y="1777547"/>
            <a:ext cx="4906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Dimensionality reduction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EF089CE-10B1-6581-FB49-443ED65D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67" y="3823229"/>
            <a:ext cx="4796209" cy="29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0E577-92EC-5786-7DBC-CBE55E6F2D45}"/>
              </a:ext>
            </a:extLst>
          </p:cNvPr>
          <p:cNvSpPr txBox="1"/>
          <p:nvPr/>
        </p:nvSpPr>
        <p:spPr>
          <a:xfrm>
            <a:off x="5934976" y="2008379"/>
            <a:ext cx="522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Yet another angle of linear combination of features is:</a:t>
            </a:r>
          </a:p>
          <a:p>
            <a:r>
              <a:rPr lang="en-US" dirty="0"/>
              <a:t>Principal Component Analysis (very briefly presented)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71DC519-BC19-D25B-66D2-57625CCD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497" y="2795984"/>
            <a:ext cx="6258493" cy="38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F570-52EC-3FBA-A7A9-00FAC30A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97998-8818-8732-1E2A-AD7D18B1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87" y="2677314"/>
            <a:ext cx="5943600" cy="381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C377A-AA11-A5FB-58B7-9451E96B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8" y="2830097"/>
            <a:ext cx="5467614" cy="3509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4997C-9251-F27F-75F5-20FDEAAA0BFA}"/>
              </a:ext>
            </a:extLst>
          </p:cNvPr>
          <p:cNvSpPr txBox="1"/>
          <p:nvPr/>
        </p:nvSpPr>
        <p:spPr>
          <a:xfrm>
            <a:off x="646043" y="1868557"/>
            <a:ext cx="8124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PCAs rely on computing eigenvalues and the respective eigenvectors.</a:t>
            </a:r>
          </a:p>
          <a:p>
            <a:r>
              <a:rPr lang="en-US" dirty="0"/>
              <a:t>The PCs are linear combinations of features.</a:t>
            </a:r>
          </a:p>
          <a:p>
            <a:r>
              <a:rPr lang="en-US" dirty="0"/>
              <a:t>Not scaling and centering the features only underlines the magnitude of the features.</a:t>
            </a:r>
          </a:p>
        </p:txBody>
      </p:sp>
    </p:spTree>
    <p:extLst>
      <p:ext uri="{BB962C8B-B14F-4D97-AF65-F5344CB8AC3E}">
        <p14:creationId xmlns:p14="http://schemas.microsoft.com/office/powerpoint/2010/main" val="385081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got data. Find the signal!</a:t>
            </a:r>
            <a:br>
              <a:rPr lang="en-US" dirty="0"/>
            </a:br>
            <a:r>
              <a:rPr lang="en-US" dirty="0"/>
              <a:t>Data (pre-processing)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7DF4-CC35-2F4B-84C7-66CFBE70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553512"/>
            <a:ext cx="8946541" cy="14005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 some data</a:t>
            </a:r>
          </a:p>
          <a:p>
            <a:r>
              <a:rPr lang="en-US" dirty="0"/>
              <a:t>Methods: statistical analysis, machine learning, programming</a:t>
            </a:r>
          </a:p>
          <a:p>
            <a:r>
              <a:rPr lang="en-US" dirty="0"/>
              <a:t>Output: a robust, reproducible, generalizable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F8A3E-7ED4-4C4A-D946-4CACC65FD244}"/>
              </a:ext>
            </a:extLst>
          </p:cNvPr>
          <p:cNvSpPr txBox="1"/>
          <p:nvPr/>
        </p:nvSpPr>
        <p:spPr>
          <a:xfrm>
            <a:off x="5603086" y="2038777"/>
            <a:ext cx="28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Finding patterns in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77956-7306-633F-C1E6-B2D224C6D684}"/>
              </a:ext>
            </a:extLst>
          </p:cNvPr>
          <p:cNvSpPr txBox="1"/>
          <p:nvPr/>
        </p:nvSpPr>
        <p:spPr>
          <a:xfrm>
            <a:off x="5576581" y="2326058"/>
            <a:ext cx="523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 the technical characteristics of the data are less important than the pattern (model)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3FE738-7D91-0648-A4BF-2A21EE727C1F}"/>
              </a:ext>
            </a:extLst>
          </p:cNvPr>
          <p:cNvCxnSpPr>
            <a:cxnSpLocks/>
          </p:cNvCxnSpPr>
          <p:nvPr/>
        </p:nvCxnSpPr>
        <p:spPr>
          <a:xfrm>
            <a:off x="2806147" y="3349488"/>
            <a:ext cx="481716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EA66DA-BE02-A9D9-C689-D4C986E4BF02}"/>
              </a:ext>
            </a:extLst>
          </p:cNvPr>
          <p:cNvSpPr/>
          <p:nvPr/>
        </p:nvSpPr>
        <p:spPr>
          <a:xfrm>
            <a:off x="516901" y="3956250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F3171-70B8-3F5C-2BFD-81D06BB78AB1}"/>
              </a:ext>
            </a:extLst>
          </p:cNvPr>
          <p:cNvSpPr/>
          <p:nvPr/>
        </p:nvSpPr>
        <p:spPr>
          <a:xfrm>
            <a:off x="2801244" y="3956250"/>
            <a:ext cx="6630991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D3C6B-721D-FF03-4A0F-6A92024205D5}"/>
              </a:ext>
            </a:extLst>
          </p:cNvPr>
          <p:cNvSpPr/>
          <p:nvPr/>
        </p:nvSpPr>
        <p:spPr>
          <a:xfrm>
            <a:off x="9508436" y="3954043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1F98A7-C292-85A6-212B-A84FB6E3F1F8}"/>
              </a:ext>
            </a:extLst>
          </p:cNvPr>
          <p:cNvSpPr/>
          <p:nvPr/>
        </p:nvSpPr>
        <p:spPr>
          <a:xfrm>
            <a:off x="646111" y="5108713"/>
            <a:ext cx="1938063" cy="506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9889E-1544-5999-1DDF-6ACA1F013161}"/>
              </a:ext>
            </a:extLst>
          </p:cNvPr>
          <p:cNvSpPr txBox="1"/>
          <p:nvPr/>
        </p:nvSpPr>
        <p:spPr>
          <a:xfrm>
            <a:off x="2872409" y="4621696"/>
            <a:ext cx="6479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/>
              <a:t> – how well does the data reflect a real object/ event</a:t>
            </a:r>
          </a:p>
          <a:p>
            <a:r>
              <a:rPr lang="en-US" dirty="0"/>
              <a:t>[2] </a:t>
            </a:r>
            <a:r>
              <a:rPr lang="en-US" b="1" dirty="0">
                <a:solidFill>
                  <a:srgbClr val="FF0000"/>
                </a:solidFill>
              </a:rPr>
              <a:t>Completeness</a:t>
            </a:r>
            <a:r>
              <a:rPr lang="en-US" dirty="0"/>
              <a:t> – are all mandatory/ necessary features present?</a:t>
            </a:r>
          </a:p>
          <a:p>
            <a:r>
              <a:rPr lang="en-US" dirty="0"/>
              <a:t>[3] </a:t>
            </a:r>
            <a:r>
              <a:rPr lang="en-US" b="1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– repeated entries/ consistent labels?</a:t>
            </a:r>
          </a:p>
          <a:p>
            <a:r>
              <a:rPr lang="en-US" dirty="0"/>
              <a:t>[4] </a:t>
            </a:r>
            <a:r>
              <a:rPr lang="en-US" b="1" dirty="0">
                <a:solidFill>
                  <a:srgbClr val="FF0000"/>
                </a:solidFill>
              </a:rPr>
              <a:t>Invariance in time</a:t>
            </a:r>
            <a:r>
              <a:rPr lang="en-US" dirty="0"/>
              <a:t> – is the data outdated or a mix of old &amp; new?</a:t>
            </a:r>
          </a:p>
          <a:p>
            <a:r>
              <a:rPr lang="en-US" dirty="0"/>
              <a:t>[5] </a:t>
            </a:r>
            <a:r>
              <a:rPr lang="en-US" b="1" dirty="0">
                <a:solidFill>
                  <a:srgbClr val="FF0000"/>
                </a:solidFill>
              </a:rPr>
              <a:t>Believability</a:t>
            </a:r>
            <a:r>
              <a:rPr lang="en-US" dirty="0"/>
              <a:t> – the presented values are trustworthy</a:t>
            </a:r>
          </a:p>
          <a:p>
            <a:r>
              <a:rPr lang="en-US" dirty="0"/>
              <a:t>[6] </a:t>
            </a:r>
            <a:r>
              <a:rPr lang="en-US" b="1" dirty="0">
                <a:solidFill>
                  <a:srgbClr val="FF0000"/>
                </a:solidFill>
              </a:rPr>
              <a:t>Interpretability</a:t>
            </a:r>
            <a:r>
              <a:rPr lang="en-US" dirty="0"/>
              <a:t> – the data and conclusions can be interpreted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508436" y="4770783"/>
            <a:ext cx="2661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</p:txBody>
      </p:sp>
    </p:spTree>
    <p:extLst>
      <p:ext uri="{BB962C8B-B14F-4D97-AF65-F5344CB8AC3E}">
        <p14:creationId xmlns:p14="http://schemas.microsoft.com/office/powerpoint/2010/main" val="10403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461EE7-3E79-CD52-916F-5FD26D01FDBC}"/>
              </a:ext>
            </a:extLst>
          </p:cNvPr>
          <p:cNvSpPr/>
          <p:nvPr/>
        </p:nvSpPr>
        <p:spPr>
          <a:xfrm>
            <a:off x="1045029" y="2144486"/>
            <a:ext cx="1894114" cy="1426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82285D9-2AB5-195F-4EC6-46B1087B9B0F}"/>
              </a:ext>
            </a:extLst>
          </p:cNvPr>
          <p:cNvSpPr/>
          <p:nvPr/>
        </p:nvSpPr>
        <p:spPr>
          <a:xfrm>
            <a:off x="3037115" y="2378528"/>
            <a:ext cx="3178628" cy="957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Deterministic/ probabilistic Machine Learning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75209E-400D-0DC7-3A4D-694457FE30B1}"/>
              </a:ext>
            </a:extLst>
          </p:cNvPr>
          <p:cNvSpPr/>
          <p:nvPr/>
        </p:nvSpPr>
        <p:spPr>
          <a:xfrm>
            <a:off x="6313715" y="2144486"/>
            <a:ext cx="1894114" cy="1426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09602-1330-DF5B-1BF4-C7454D959F81}"/>
              </a:ext>
            </a:extLst>
          </p:cNvPr>
          <p:cNvSpPr txBox="1"/>
          <p:nvPr/>
        </p:nvSpPr>
        <p:spPr>
          <a:xfrm>
            <a:off x="8382000" y="2220686"/>
            <a:ext cx="3200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ensure the model is </a:t>
            </a:r>
            <a:r>
              <a:rPr lang="en-US" b="1" u="sng" dirty="0">
                <a:solidFill>
                  <a:srgbClr val="FF0000"/>
                </a:solidFill>
              </a:rPr>
              <a:t>reliable/ robust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Do we have access to </a:t>
            </a:r>
            <a:r>
              <a:rPr lang="en-US" b="1" u="sng" dirty="0">
                <a:solidFill>
                  <a:schemeClr val="accent1"/>
                </a:solidFill>
              </a:rPr>
              <a:t>independent</a:t>
            </a:r>
            <a:r>
              <a:rPr lang="en-US" dirty="0"/>
              <a:t> testing data?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C393C-3072-AFBF-9A33-0845B7241105}"/>
              </a:ext>
            </a:extLst>
          </p:cNvPr>
          <p:cNvSpPr/>
          <p:nvPr/>
        </p:nvSpPr>
        <p:spPr>
          <a:xfrm>
            <a:off x="1149531" y="37427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DB6DE-09F7-BE90-EF31-F12D1853B1F7}"/>
              </a:ext>
            </a:extLst>
          </p:cNvPr>
          <p:cNvSpPr/>
          <p:nvPr/>
        </p:nvSpPr>
        <p:spPr>
          <a:xfrm>
            <a:off x="8382000" y="37427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1FFB-3514-2EBD-60DA-18B07AB0C65E}"/>
              </a:ext>
            </a:extLst>
          </p:cNvPr>
          <p:cNvSpPr txBox="1"/>
          <p:nvPr/>
        </p:nvSpPr>
        <p:spPr>
          <a:xfrm>
            <a:off x="1124797" y="4815185"/>
            <a:ext cx="61359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training/ test split</a:t>
            </a:r>
          </a:p>
          <a:p>
            <a:endParaRPr lang="en-US" dirty="0"/>
          </a:p>
          <a:p>
            <a:r>
              <a:rPr lang="en-US" dirty="0"/>
              <a:t>To ensure robustness (and optimize the model) – </a:t>
            </a:r>
          </a:p>
          <a:p>
            <a:r>
              <a:rPr lang="en-US" dirty="0"/>
              <a:t>we perform this split several times.</a:t>
            </a:r>
          </a:p>
          <a:p>
            <a:endParaRPr lang="en-US" dirty="0"/>
          </a:p>
          <a:p>
            <a:r>
              <a:rPr lang="en-US" dirty="0"/>
              <a:t>The test set should act an independent evaluation of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76DFE-E591-0807-F747-68647DC4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55" y="4478846"/>
            <a:ext cx="4710918" cy="23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81F-9493-6082-582E-3C860B3E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DF75E-229C-890A-9D03-4ED713BE2009}"/>
              </a:ext>
            </a:extLst>
          </p:cNvPr>
          <p:cNvSpPr/>
          <p:nvPr/>
        </p:nvSpPr>
        <p:spPr>
          <a:xfrm>
            <a:off x="937864" y="19393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AD028-653A-AC21-2134-A4CD89DE701F}"/>
              </a:ext>
            </a:extLst>
          </p:cNvPr>
          <p:cNvSpPr/>
          <p:nvPr/>
        </p:nvSpPr>
        <p:spPr>
          <a:xfrm>
            <a:off x="8170333" y="19393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2F5DB-DB7C-83AC-D4BE-C95962152552}"/>
              </a:ext>
            </a:extLst>
          </p:cNvPr>
          <p:cNvSpPr txBox="1"/>
          <p:nvPr/>
        </p:nvSpPr>
        <p:spPr>
          <a:xfrm>
            <a:off x="929396" y="2675464"/>
            <a:ext cx="98148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Assumptions for the training/ validation/ test sets</a:t>
            </a:r>
          </a:p>
          <a:p>
            <a:endParaRPr lang="en-US" dirty="0"/>
          </a:p>
          <a:p>
            <a:r>
              <a:rPr lang="en-US" dirty="0"/>
              <a:t>[a] we draw the samples </a:t>
            </a:r>
            <a:r>
              <a:rPr lang="en-US" b="1" dirty="0"/>
              <a:t>independently and identically</a:t>
            </a:r>
            <a:r>
              <a:rPr lang="en-US" dirty="0"/>
              <a:t> (</a:t>
            </a:r>
            <a:r>
              <a:rPr lang="en-US" i="1" dirty="0" err="1"/>
              <a:t>iid</a:t>
            </a:r>
            <a:r>
              <a:rPr lang="en-US" dirty="0"/>
              <a:t>) at random from the distribution</a:t>
            </a:r>
          </a:p>
          <a:p>
            <a:endParaRPr lang="en-US" dirty="0"/>
          </a:p>
          <a:p>
            <a:r>
              <a:rPr lang="en-US" dirty="0"/>
              <a:t>[b] the sets are </a:t>
            </a:r>
            <a:r>
              <a:rPr lang="en-US" b="1" dirty="0"/>
              <a:t>disjunct</a:t>
            </a:r>
            <a:r>
              <a:rPr lang="en-US" dirty="0"/>
              <a:t> partitions of the original distribution</a:t>
            </a:r>
          </a:p>
          <a:p>
            <a:r>
              <a:rPr lang="en-US" dirty="0"/>
              <a:t>i.e. no entries from the the training set will be found in the test set and vice versa</a:t>
            </a:r>
          </a:p>
          <a:p>
            <a:endParaRPr lang="en-US" dirty="0"/>
          </a:p>
          <a:p>
            <a:r>
              <a:rPr lang="en-US" dirty="0"/>
              <a:t>[c] the size of the validation and test sets should be comparable (if not identical)</a:t>
            </a:r>
          </a:p>
          <a:p>
            <a:r>
              <a:rPr lang="en-US" dirty="0"/>
              <a:t>The validation set should be large enough to detect differences between models</a:t>
            </a:r>
          </a:p>
          <a:p>
            <a:r>
              <a:rPr lang="en-US" sz="1400" dirty="0"/>
              <a:t>If classifier A has an accuracy of 95% and classifier B has an accuracy 95.1% then a validation set of 100 </a:t>
            </a:r>
          </a:p>
          <a:p>
            <a:r>
              <a:rPr lang="en-US" sz="1400" dirty="0"/>
              <a:t>entries would not be sufficient/ able to detect the 0.1% difference.</a:t>
            </a:r>
          </a:p>
          <a:p>
            <a:r>
              <a:rPr lang="en-US" sz="1400" dirty="0"/>
              <a:t>A validation set with 1000 – 10000 entries might detect the improvement of 0.1%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3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D6D74-C575-AC75-C756-98B17C08970A}"/>
              </a:ext>
            </a:extLst>
          </p:cNvPr>
          <p:cNvGrpSpPr/>
          <p:nvPr/>
        </p:nvGrpSpPr>
        <p:grpSpPr>
          <a:xfrm>
            <a:off x="1480930" y="2166730"/>
            <a:ext cx="8686800" cy="2693505"/>
            <a:chOff x="1480930" y="2166730"/>
            <a:chExt cx="8686800" cy="26935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8F90AC-84B8-3EE9-9E77-5AD2B0DF8900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D48EEE-E36F-9602-F647-2C4C95E9B552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07A44C-29CE-9E72-2C9C-428BDCD14672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2E5D718E-59B7-A084-9FF7-3FD0EB89D10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232719-079E-F30F-9D80-EBB0D04066A1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9F7D61C-4385-BBB8-4CBB-4740762891D0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9B8A001-AA28-5AC4-3E7F-BFD4993BB35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7645D51-AD00-EED3-AFA6-7E2078161496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61C29F-AD0B-C0C0-39AB-7E5AD603B9E5}"/>
                </a:ext>
              </a:extLst>
            </p:cNvPr>
            <p:cNvSpPr txBox="1"/>
            <p:nvPr/>
          </p:nvSpPr>
          <p:spPr>
            <a:xfrm>
              <a:off x="4035287" y="3985589"/>
              <a:ext cx="3896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1798BC-1A5D-3AE9-1CD7-EF9CD544D358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1DAC6D-DAE6-6D1A-E67D-469D5F69803C}"/>
              </a:ext>
            </a:extLst>
          </p:cNvPr>
          <p:cNvCxnSpPr>
            <a:stCxn id="28" idx="2"/>
          </p:cNvCxnSpPr>
          <p:nvPr/>
        </p:nvCxnSpPr>
        <p:spPr>
          <a:xfrm flipH="1">
            <a:off x="5784574" y="4860235"/>
            <a:ext cx="39756" cy="646043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8179B7-EFE9-94C1-39EF-4C12DF1352F4}"/>
              </a:ext>
            </a:extLst>
          </p:cNvPr>
          <p:cNvSpPr txBox="1"/>
          <p:nvPr/>
        </p:nvSpPr>
        <p:spPr>
          <a:xfrm>
            <a:off x="4308612" y="5506278"/>
            <a:ext cx="303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model that performs best on the </a:t>
            </a:r>
            <a:r>
              <a:rPr lang="en-US" b="1" u="sng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A9990E-D6CA-A26C-7FBA-C7C458135863}"/>
              </a:ext>
            </a:extLst>
          </p:cNvPr>
          <p:cNvSpPr txBox="1"/>
          <p:nvPr/>
        </p:nvSpPr>
        <p:spPr>
          <a:xfrm>
            <a:off x="7535517" y="5829443"/>
            <a:ext cx="465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the evaluation on the test set, after the model was optimized, is no longer unbiased (self-fulfilling prophecy). </a:t>
            </a:r>
          </a:p>
        </p:txBody>
      </p:sp>
    </p:spTree>
    <p:extLst>
      <p:ext uri="{BB962C8B-B14F-4D97-AF65-F5344CB8AC3E}">
        <p14:creationId xmlns:p14="http://schemas.microsoft.com/office/powerpoint/2010/main" val="427643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81F-9493-6082-582E-3C860B3E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DF75E-229C-890A-9D03-4ED713BE2009}"/>
              </a:ext>
            </a:extLst>
          </p:cNvPr>
          <p:cNvSpPr/>
          <p:nvPr/>
        </p:nvSpPr>
        <p:spPr>
          <a:xfrm>
            <a:off x="937864" y="19393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AD028-653A-AC21-2134-A4CD89DE701F}"/>
              </a:ext>
            </a:extLst>
          </p:cNvPr>
          <p:cNvSpPr/>
          <p:nvPr/>
        </p:nvSpPr>
        <p:spPr>
          <a:xfrm>
            <a:off x="8170333" y="19393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2F5DB-DB7C-83AC-D4BE-C95962152552}"/>
              </a:ext>
            </a:extLst>
          </p:cNvPr>
          <p:cNvSpPr txBox="1"/>
          <p:nvPr/>
        </p:nvSpPr>
        <p:spPr>
          <a:xfrm>
            <a:off x="929397" y="2675464"/>
            <a:ext cx="90365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Assumptions for the training/ validation/ test sets</a:t>
            </a:r>
          </a:p>
          <a:p>
            <a:endParaRPr lang="en-US" dirty="0"/>
          </a:p>
          <a:p>
            <a:r>
              <a:rPr lang="en-US" dirty="0"/>
              <a:t>[d] on the test set, the error between the prediction and the actual label is the </a:t>
            </a:r>
            <a:r>
              <a:rPr lang="en-US" b="1" dirty="0"/>
              <a:t>test error</a:t>
            </a:r>
          </a:p>
          <a:p>
            <a:endParaRPr lang="en-US" dirty="0"/>
          </a:p>
          <a:p>
            <a:r>
              <a:rPr lang="en-US" dirty="0"/>
              <a:t>[e] the </a:t>
            </a:r>
            <a:r>
              <a:rPr lang="en-US" b="1" dirty="0"/>
              <a:t>objective function </a:t>
            </a:r>
            <a:r>
              <a:rPr lang="en-US" dirty="0"/>
              <a:t>of the algorithm minimizes the test errors by </a:t>
            </a:r>
            <a:r>
              <a:rPr lang="en-US" b="1" dirty="0"/>
              <a:t>parameter tuning</a:t>
            </a:r>
          </a:p>
          <a:p>
            <a:endParaRPr lang="en-US" dirty="0"/>
          </a:p>
          <a:p>
            <a:r>
              <a:rPr lang="en-US" dirty="0"/>
              <a:t>[f] Models are further evaluated for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  <a:r>
              <a:rPr lang="en-US" dirty="0"/>
              <a:t> (assessment of overfitting/ underfitting)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FB64F-4D21-4EB8-470F-CFDE14DC8EB4}"/>
              </a:ext>
            </a:extLst>
          </p:cNvPr>
          <p:cNvGrpSpPr/>
          <p:nvPr/>
        </p:nvGrpSpPr>
        <p:grpSpPr>
          <a:xfrm>
            <a:off x="970627" y="1634490"/>
            <a:ext cx="8273144" cy="687978"/>
            <a:chOff x="970627" y="2017264"/>
            <a:chExt cx="8273144" cy="6879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9841FC-717E-46A8-228C-DDCDE6D40CE2}"/>
                </a:ext>
              </a:extLst>
            </p:cNvPr>
            <p:cNvSpPr/>
            <p:nvPr/>
          </p:nvSpPr>
          <p:spPr>
            <a:xfrm>
              <a:off x="970627" y="2017265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C1833A-CFAD-18A1-4784-D3B649CFC132}"/>
                </a:ext>
              </a:extLst>
            </p:cNvPr>
            <p:cNvSpPr/>
            <p:nvPr/>
          </p:nvSpPr>
          <p:spPr>
            <a:xfrm>
              <a:off x="8203096" y="2017264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B5C388-C95B-29B8-BD41-E53FA9734BC1}"/>
              </a:ext>
            </a:extLst>
          </p:cNvPr>
          <p:cNvGrpSpPr/>
          <p:nvPr/>
        </p:nvGrpSpPr>
        <p:grpSpPr>
          <a:xfrm>
            <a:off x="970627" y="2368879"/>
            <a:ext cx="8273144" cy="689545"/>
            <a:chOff x="970627" y="2741023"/>
            <a:chExt cx="8273144" cy="68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439FD6-2100-6598-0AAF-A243A912A88A}"/>
                </a:ext>
              </a:extLst>
            </p:cNvPr>
            <p:cNvSpPr/>
            <p:nvPr/>
          </p:nvSpPr>
          <p:spPr>
            <a:xfrm>
              <a:off x="970627" y="2741024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FA677-14DE-1D22-B1EE-AC481DF06ED8}"/>
                </a:ext>
              </a:extLst>
            </p:cNvPr>
            <p:cNvSpPr/>
            <p:nvPr/>
          </p:nvSpPr>
          <p:spPr>
            <a:xfrm>
              <a:off x="8203096" y="2741023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8D7C6-2CD7-6048-6F37-FF4536FA41CA}"/>
                </a:ext>
              </a:extLst>
            </p:cNvPr>
            <p:cNvSpPr/>
            <p:nvPr/>
          </p:nvSpPr>
          <p:spPr>
            <a:xfrm>
              <a:off x="7150188" y="2742591"/>
              <a:ext cx="1040675" cy="687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Validate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F0E3BF-97EE-D379-880D-884050CAA9CF}"/>
              </a:ext>
            </a:extLst>
          </p:cNvPr>
          <p:cNvGrpSpPr/>
          <p:nvPr/>
        </p:nvGrpSpPr>
        <p:grpSpPr>
          <a:xfrm>
            <a:off x="970627" y="3188781"/>
            <a:ext cx="8686800" cy="2693505"/>
            <a:chOff x="1480930" y="2166730"/>
            <a:chExt cx="8686800" cy="26935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9C01A-01C4-E941-2932-ECCF42F2E659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107BC-6627-EA6A-29E5-D70CAA93C86D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4291A5-B846-13DE-2643-71B12CA917F7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5F2243D3-1158-935B-8120-99A5844D076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BDA63C-963C-413A-20FB-CE332255929C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BAD9899-94D5-D2C9-FBAD-A433EF25FF88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EF54BA7-C3F4-A1D0-A1AA-1F2162CE186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B06BC26-0833-0CF5-FB13-929585B97055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A699A-BAD9-B5CB-095C-918B969403AD}"/>
                </a:ext>
              </a:extLst>
            </p:cNvPr>
            <p:cNvSpPr txBox="1"/>
            <p:nvPr/>
          </p:nvSpPr>
          <p:spPr>
            <a:xfrm>
              <a:off x="3801368" y="3985589"/>
              <a:ext cx="4269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249023-6482-260B-036E-D7EDD1349333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52C3C6-01A6-7FA2-8BFF-E1C00E28B7F0}"/>
              </a:ext>
            </a:extLst>
          </p:cNvPr>
          <p:cNvSpPr txBox="1"/>
          <p:nvPr/>
        </p:nvSpPr>
        <p:spPr>
          <a:xfrm>
            <a:off x="5461995" y="6495683"/>
            <a:ext cx="673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Advantage: the test set is uncorrupted and the evaluation is unbiased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3593EE-1BF4-FCA1-72D3-7B1E35C03A31}"/>
              </a:ext>
            </a:extLst>
          </p:cNvPr>
          <p:cNvGrpSpPr/>
          <p:nvPr/>
        </p:nvGrpSpPr>
        <p:grpSpPr>
          <a:xfrm>
            <a:off x="1328436" y="5996441"/>
            <a:ext cx="7197720" cy="646332"/>
            <a:chOff x="1328436" y="5996441"/>
            <a:chExt cx="7197720" cy="646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8F6376-5AB9-1AF1-4002-26E9637F818F}"/>
                </a:ext>
              </a:extLst>
            </p:cNvPr>
            <p:cNvSpPr txBox="1"/>
            <p:nvPr/>
          </p:nvSpPr>
          <p:spPr>
            <a:xfrm>
              <a:off x="1328436" y="5996442"/>
              <a:ext cx="3371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the model that performs best on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E46B3D-A96A-20A2-39C8-10BBC87CFC78}"/>
                </a:ext>
              </a:extLst>
            </p:cNvPr>
            <p:cNvSpPr txBox="1"/>
            <p:nvPr/>
          </p:nvSpPr>
          <p:spPr>
            <a:xfrm>
              <a:off x="5155001" y="5996441"/>
              <a:ext cx="337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Confirm the model on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ABC6B2-1716-1D44-48D9-50C97CC6BA09}"/>
                </a:ext>
              </a:extLst>
            </p:cNvPr>
            <p:cNvCxnSpPr>
              <a:cxnSpLocks/>
            </p:cNvCxnSpPr>
            <p:nvPr/>
          </p:nvCxnSpPr>
          <p:spPr>
            <a:xfrm>
              <a:off x="4586861" y="6181107"/>
              <a:ext cx="480254" cy="0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0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8F6-B02A-57CF-052F-A05BD3FC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970623-FE46-7039-B9C7-8A7FB3350268}"/>
              </a:ext>
            </a:extLst>
          </p:cNvPr>
          <p:cNvGrpSpPr/>
          <p:nvPr/>
        </p:nvGrpSpPr>
        <p:grpSpPr>
          <a:xfrm>
            <a:off x="1002525" y="1690688"/>
            <a:ext cx="8686800" cy="2693505"/>
            <a:chOff x="1480930" y="2166730"/>
            <a:chExt cx="8686800" cy="26935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0A3781-FBD6-7E93-D566-EC51EF5253FA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38A5F4-3EFE-3E0D-4EBD-43EC7519E0F4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67A2A4-4BC4-E7AD-BF69-6372668D64F4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414F150F-4696-8885-5E8C-0BE3242B44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531F46-E0DE-8F96-C33A-F69C00AA2E60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02EF3A-9BD6-53FB-344C-E8913E0F0E14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F717B54-417B-0577-6467-D620DD2DA34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89FB660-F340-A196-4599-499A44C47BD8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0069-66EE-4AE4-73D1-FCB7B5DC0F34}"/>
                </a:ext>
              </a:extLst>
            </p:cNvPr>
            <p:cNvSpPr txBox="1"/>
            <p:nvPr/>
          </p:nvSpPr>
          <p:spPr>
            <a:xfrm>
              <a:off x="3801368" y="3985589"/>
              <a:ext cx="4269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86F455-9E21-326F-7CBE-88DE047A802B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7A84-F7B0-922D-A29D-E6B00282CF57}"/>
              </a:ext>
            </a:extLst>
          </p:cNvPr>
          <p:cNvGrpSpPr/>
          <p:nvPr/>
        </p:nvGrpSpPr>
        <p:grpSpPr>
          <a:xfrm>
            <a:off x="1360334" y="4498348"/>
            <a:ext cx="7197720" cy="646332"/>
            <a:chOff x="1328436" y="5996441"/>
            <a:chExt cx="7197720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25B2D0-8765-EAB9-1405-AB014A4FB768}"/>
                </a:ext>
              </a:extLst>
            </p:cNvPr>
            <p:cNvSpPr txBox="1"/>
            <p:nvPr/>
          </p:nvSpPr>
          <p:spPr>
            <a:xfrm>
              <a:off x="1328436" y="5996442"/>
              <a:ext cx="3371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the model that performs best on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888DF1-B417-97A1-E8CC-8C28DED83DF6}"/>
                </a:ext>
              </a:extLst>
            </p:cNvPr>
            <p:cNvSpPr txBox="1"/>
            <p:nvPr/>
          </p:nvSpPr>
          <p:spPr>
            <a:xfrm>
              <a:off x="5155001" y="5996441"/>
              <a:ext cx="337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Confirm the model on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2FF12B-124F-6B71-4B4B-C1A36DA913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861" y="6181107"/>
              <a:ext cx="480254" cy="0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878F5C-0317-7BC2-0EA4-DC9F6706086C}"/>
              </a:ext>
            </a:extLst>
          </p:cNvPr>
          <p:cNvSpPr txBox="1"/>
          <p:nvPr/>
        </p:nvSpPr>
        <p:spPr>
          <a:xfrm>
            <a:off x="1095153" y="5348177"/>
            <a:ext cx="518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systematic approach would rely on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84540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0DFF-72C4-65B1-1766-5668125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1395F-6C57-AF55-57C2-02BFD35109B4}"/>
              </a:ext>
            </a:extLst>
          </p:cNvPr>
          <p:cNvSpPr/>
          <p:nvPr/>
        </p:nvSpPr>
        <p:spPr>
          <a:xfrm>
            <a:off x="1022555" y="182880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63557-D4AE-44BB-8960-FCEC939A3956}"/>
              </a:ext>
            </a:extLst>
          </p:cNvPr>
          <p:cNvSpPr/>
          <p:nvPr/>
        </p:nvSpPr>
        <p:spPr>
          <a:xfrm>
            <a:off x="1022555" y="242902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071E-4FD9-AECC-A849-2EEEFD6FDFE7}"/>
              </a:ext>
            </a:extLst>
          </p:cNvPr>
          <p:cNvSpPr txBox="1"/>
          <p:nvPr/>
        </p:nvSpPr>
        <p:spPr>
          <a:xfrm>
            <a:off x="285137" y="185829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EED6B-DEC9-1AFE-527A-6F603E11DFE1}"/>
              </a:ext>
            </a:extLst>
          </p:cNvPr>
          <p:cNvSpPr txBox="1"/>
          <p:nvPr/>
        </p:nvSpPr>
        <p:spPr>
          <a:xfrm>
            <a:off x="1022555" y="3029256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infer a function that models the output </a:t>
            </a:r>
            <a:r>
              <a:rPr lang="en-US" dirty="0" err="1"/>
              <a:t>wrt</a:t>
            </a:r>
            <a:r>
              <a:rPr lang="en-US" dirty="0"/>
              <a:t> the input.</a:t>
            </a:r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A04B3E0-DA3B-D56B-7851-2BFB6620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33723" y="3459413"/>
            <a:ext cx="4989228" cy="32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460E835-76D4-3E94-B20A-C01955EF0E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8"/>
          <a:stretch/>
        </p:blipFill>
        <p:spPr bwMode="auto">
          <a:xfrm>
            <a:off x="6576620" y="3570573"/>
            <a:ext cx="4777180" cy="3101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86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0DFF-72C4-65B1-1766-5668125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70614-97B9-5369-D7A9-CCDCDA9708C1}"/>
              </a:ext>
            </a:extLst>
          </p:cNvPr>
          <p:cNvSpPr txBox="1"/>
          <p:nvPr/>
        </p:nvSpPr>
        <p:spPr>
          <a:xfrm>
            <a:off x="838200" y="1690688"/>
            <a:ext cx="46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 on out CV separates one entry at a time.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A614C-2B32-8669-4B1E-D5C1C31571C6}"/>
              </a:ext>
            </a:extLst>
          </p:cNvPr>
          <p:cNvSpPr/>
          <p:nvPr/>
        </p:nvSpPr>
        <p:spPr>
          <a:xfrm>
            <a:off x="934065" y="206002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80A13-345A-8DBE-8D09-4F3513D95300}"/>
              </a:ext>
            </a:extLst>
          </p:cNvPr>
          <p:cNvSpPr/>
          <p:nvPr/>
        </p:nvSpPr>
        <p:spPr>
          <a:xfrm>
            <a:off x="934065" y="266024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65D84-8889-5A58-E0F5-DA91871B3406}"/>
              </a:ext>
            </a:extLst>
          </p:cNvPr>
          <p:cNvSpPr txBox="1"/>
          <p:nvPr/>
        </p:nvSpPr>
        <p:spPr>
          <a:xfrm>
            <a:off x="196647" y="208951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6F0CF-4ED0-451A-51D1-E42CC1EFBB7E}"/>
              </a:ext>
            </a:extLst>
          </p:cNvPr>
          <p:cNvSpPr/>
          <p:nvPr/>
        </p:nvSpPr>
        <p:spPr>
          <a:xfrm>
            <a:off x="973394" y="2060020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9D6CB-0969-71C0-8FF8-94943C4B4779}"/>
              </a:ext>
            </a:extLst>
          </p:cNvPr>
          <p:cNvSpPr/>
          <p:nvPr/>
        </p:nvSpPr>
        <p:spPr>
          <a:xfrm>
            <a:off x="1268361" y="2060020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3B47-1A2D-DB5C-13C5-913531A2393C}"/>
              </a:ext>
            </a:extLst>
          </p:cNvPr>
          <p:cNvSpPr/>
          <p:nvPr/>
        </p:nvSpPr>
        <p:spPr>
          <a:xfrm>
            <a:off x="1563328" y="2059903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150B5-0564-2240-D4AE-23F2CE852D6A}"/>
              </a:ext>
            </a:extLst>
          </p:cNvPr>
          <p:cNvSpPr txBox="1"/>
          <p:nvPr/>
        </p:nvSpPr>
        <p:spPr>
          <a:xfrm>
            <a:off x="7677765" y="3746090"/>
            <a:ext cx="402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validation on one entry is meaningless.</a:t>
            </a:r>
          </a:p>
          <a:p>
            <a:r>
              <a:rPr lang="en-US" dirty="0"/>
              <a:t>The validation set is too small.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2B457-558B-0C6D-8489-014092662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4"/>
          <a:stretch/>
        </p:blipFill>
        <p:spPr bwMode="auto">
          <a:xfrm>
            <a:off x="493647" y="3466259"/>
            <a:ext cx="6948879" cy="30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5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6C19-CAEF-DDAC-5570-B8AEC99C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0B775D-2798-836F-AA8C-C6BBDA2B651C}"/>
              </a:ext>
            </a:extLst>
          </p:cNvPr>
          <p:cNvSpPr/>
          <p:nvPr/>
        </p:nvSpPr>
        <p:spPr>
          <a:xfrm>
            <a:off x="1022555" y="182880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9B2E9-3BD9-3224-4A41-C13549DD43F7}"/>
              </a:ext>
            </a:extLst>
          </p:cNvPr>
          <p:cNvSpPr/>
          <p:nvPr/>
        </p:nvSpPr>
        <p:spPr>
          <a:xfrm>
            <a:off x="1022555" y="242902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EC98-8217-BA9E-EA3D-3F451B53A8C6}"/>
              </a:ext>
            </a:extLst>
          </p:cNvPr>
          <p:cNvSpPr txBox="1"/>
          <p:nvPr/>
        </p:nvSpPr>
        <p:spPr>
          <a:xfrm>
            <a:off x="285137" y="185829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3FF7D-97CF-09A6-D501-E832D4D0CD92}"/>
              </a:ext>
            </a:extLst>
          </p:cNvPr>
          <p:cNvSpPr/>
          <p:nvPr/>
        </p:nvSpPr>
        <p:spPr>
          <a:xfrm>
            <a:off x="1022555" y="1828800"/>
            <a:ext cx="1455174" cy="422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67ECC-5FA2-D457-0338-B63E34271580}"/>
              </a:ext>
            </a:extLst>
          </p:cNvPr>
          <p:cNvSpPr/>
          <p:nvPr/>
        </p:nvSpPr>
        <p:spPr>
          <a:xfrm>
            <a:off x="1022555" y="2429028"/>
            <a:ext cx="1455174" cy="422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8FACE-24A7-D32D-BFFE-7FECB78D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2" b="32831"/>
          <a:stretch/>
        </p:blipFill>
        <p:spPr bwMode="auto">
          <a:xfrm>
            <a:off x="46599" y="3460819"/>
            <a:ext cx="5852283" cy="25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5AC92F-A6E1-26C4-6B19-5D118D7CD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9"/>
          <a:stretch/>
        </p:blipFill>
        <p:spPr bwMode="auto">
          <a:xfrm>
            <a:off x="6024776" y="3429000"/>
            <a:ext cx="6120625" cy="25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16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6C19-CAEF-DDAC-5570-B8AEC99C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B13A-C935-F912-1E98-B60395BA457E}"/>
              </a:ext>
            </a:extLst>
          </p:cNvPr>
          <p:cNvSpPr txBox="1"/>
          <p:nvPr/>
        </p:nvSpPr>
        <p:spPr>
          <a:xfrm>
            <a:off x="5784112" y="1818166"/>
            <a:ext cx="59107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Remarks</a:t>
            </a:r>
          </a:p>
          <a:p>
            <a:r>
              <a:rPr lang="en-US" dirty="0"/>
              <a:t>[a] we don’t always have access to all information</a:t>
            </a:r>
          </a:p>
          <a:p>
            <a:r>
              <a:rPr lang="en-US" dirty="0"/>
              <a:t>e.g. the true negative set might be unknown</a:t>
            </a:r>
          </a:p>
          <a:p>
            <a:r>
              <a:rPr lang="en-US" dirty="0"/>
              <a:t>e.g. the false negative set might be unknown</a:t>
            </a:r>
          </a:p>
          <a:p>
            <a:endParaRPr lang="en-US" dirty="0"/>
          </a:p>
          <a:p>
            <a:r>
              <a:rPr lang="en-US" dirty="0"/>
              <a:t>[b] always strive to assess the model from multiple angles</a:t>
            </a:r>
          </a:p>
          <a:p>
            <a:r>
              <a:rPr lang="en-US" dirty="0"/>
              <a:t>i.e. don’t reply solely on one value such as accuracy.</a:t>
            </a:r>
          </a:p>
          <a:p>
            <a:endParaRPr lang="en-US" dirty="0"/>
          </a:p>
          <a:p>
            <a:r>
              <a:rPr lang="en-US" dirty="0"/>
              <a:t>[c] multiple class classification can be simplified to a 2x2 table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A13672E-8986-9BCF-0E6F-57AAAC5C2180}"/>
              </a:ext>
            </a:extLst>
          </p:cNvPr>
          <p:cNvGraphicFramePr>
            <a:graphicFrameLocks noGrp="1"/>
          </p:cNvGraphicFramePr>
          <p:nvPr/>
        </p:nvGraphicFramePr>
        <p:xfrm>
          <a:off x="744280" y="1952496"/>
          <a:ext cx="4326127" cy="3428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52">
                  <a:extLst>
                    <a:ext uri="{9D8B030D-6E8A-4147-A177-3AD203B41FA5}">
                      <a16:colId xmlns:a16="http://schemas.microsoft.com/office/drawing/2014/main" val="1315540651"/>
                    </a:ext>
                  </a:extLst>
                </a:gridCol>
                <a:gridCol w="1200296">
                  <a:extLst>
                    <a:ext uri="{9D8B030D-6E8A-4147-A177-3AD203B41FA5}">
                      <a16:colId xmlns:a16="http://schemas.microsoft.com/office/drawing/2014/main" val="3314376518"/>
                    </a:ext>
                  </a:extLst>
                </a:gridCol>
                <a:gridCol w="1261625">
                  <a:extLst>
                    <a:ext uri="{9D8B030D-6E8A-4147-A177-3AD203B41FA5}">
                      <a16:colId xmlns:a16="http://schemas.microsoft.com/office/drawing/2014/main" val="3769672371"/>
                    </a:ext>
                  </a:extLst>
                </a:gridCol>
                <a:gridCol w="1322954">
                  <a:extLst>
                    <a:ext uri="{9D8B030D-6E8A-4147-A177-3AD203B41FA5}">
                      <a16:colId xmlns:a16="http://schemas.microsoft.com/office/drawing/2014/main" val="2919731612"/>
                    </a:ext>
                  </a:extLst>
                </a:gridCol>
              </a:tblGrid>
              <a:tr h="535321">
                <a:tc rowSpan="2"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7375" marR="77375" marT="38688" marB="386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87613" marR="87613" marT="43806" marB="4380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Predicted condition</a:t>
                      </a:r>
                    </a:p>
                  </a:txBody>
                  <a:tcPr marL="77375" marR="77375" marT="38688" marB="38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41911"/>
                  </a:ext>
                </a:extLst>
              </a:tr>
              <a:tr h="96431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 population = P + N</a:t>
                      </a:r>
                    </a:p>
                  </a:txBody>
                  <a:tcPr marL="87613" marR="87613" marT="43806" marB="438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Predicted condition </a:t>
                      </a:r>
                      <a:r>
                        <a:rPr lang="en-US" sz="1500" b="1" dirty="0"/>
                        <a:t>positive</a:t>
                      </a:r>
                      <a:r>
                        <a:rPr lang="en-US" sz="1500" dirty="0"/>
                        <a:t> (PP)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Predicted condition </a:t>
                      </a:r>
                      <a:r>
                        <a:rPr lang="en-US" sz="1500" b="1" dirty="0"/>
                        <a:t>negative</a:t>
                      </a:r>
                      <a:r>
                        <a:rPr lang="en-US" sz="1500" dirty="0"/>
                        <a:t> (PN)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69098"/>
                  </a:ext>
                </a:extLst>
              </a:tr>
              <a:tr h="964312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Actual Condition</a:t>
                      </a:r>
                    </a:p>
                  </a:txBody>
                  <a:tcPr marL="77375" marR="77375" marT="38688" marB="38688"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Actual condition positive (P)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True positive </a:t>
                      </a:r>
                      <a:r>
                        <a:rPr lang="en-US" sz="1500" b="1" dirty="0"/>
                        <a:t>(TP)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False negative </a:t>
                      </a:r>
                      <a:r>
                        <a:rPr lang="en-US" sz="1500" b="1" dirty="0"/>
                        <a:t>(FN)</a:t>
                      </a:r>
                      <a:r>
                        <a:rPr lang="en-US" sz="1500" dirty="0"/>
                        <a:t> – Type II error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16240"/>
                  </a:ext>
                </a:extLst>
              </a:tr>
              <a:tr h="96431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Actual condition negative (N)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False positive </a:t>
                      </a:r>
                      <a:r>
                        <a:rPr lang="en-US" sz="1500" b="1" dirty="0"/>
                        <a:t>(FP) </a:t>
                      </a:r>
                      <a:r>
                        <a:rPr lang="en-US" sz="1500" dirty="0"/>
                        <a:t>– Type I error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True negative </a:t>
                      </a:r>
                      <a:r>
                        <a:rPr lang="en-US" sz="1500" b="1" dirty="0"/>
                        <a:t>(TN)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5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5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(pre-processing). Feature engineering</a:t>
            </a:r>
            <a:br>
              <a:rPr lang="en-US" dirty="0"/>
            </a:br>
            <a:r>
              <a:rPr lang="en-US" dirty="0"/>
              <a:t>Overview of concepts.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266781-99A8-E934-244A-BAA7C098F468}"/>
              </a:ext>
            </a:extLst>
          </p:cNvPr>
          <p:cNvGrpSpPr/>
          <p:nvPr/>
        </p:nvGrpSpPr>
        <p:grpSpPr>
          <a:xfrm>
            <a:off x="40390" y="1780687"/>
            <a:ext cx="11634709" cy="2469803"/>
            <a:chOff x="40390" y="3039643"/>
            <a:chExt cx="11634709" cy="24698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EA66DA-BE02-A9D9-C689-D4C986E4BF02}"/>
                </a:ext>
              </a:extLst>
            </p:cNvPr>
            <p:cNvSpPr/>
            <p:nvPr/>
          </p:nvSpPr>
          <p:spPr>
            <a:xfrm>
              <a:off x="516901" y="3041850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AF3171-70B8-3F5C-2BFD-81D06BB78AB1}"/>
                </a:ext>
              </a:extLst>
            </p:cNvPr>
            <p:cNvSpPr/>
            <p:nvPr/>
          </p:nvSpPr>
          <p:spPr>
            <a:xfrm>
              <a:off x="2801244" y="3041850"/>
              <a:ext cx="6630991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D3C6B-721D-FF03-4A0F-6A92024205D5}"/>
                </a:ext>
              </a:extLst>
            </p:cNvPr>
            <p:cNvSpPr/>
            <p:nvPr/>
          </p:nvSpPr>
          <p:spPr>
            <a:xfrm>
              <a:off x="9508436" y="3039643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model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61F98A7-C292-85A6-212B-A84FB6E3F1F8}"/>
                </a:ext>
              </a:extLst>
            </p:cNvPr>
            <p:cNvSpPr/>
            <p:nvPr/>
          </p:nvSpPr>
          <p:spPr>
            <a:xfrm rot="16200000">
              <a:off x="-675194" y="4286967"/>
              <a:ext cx="1938063" cy="5068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Raw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F9889E-1544-5999-1DDF-6ACA1F013161}"/>
                </a:ext>
              </a:extLst>
            </p:cNvPr>
            <p:cNvSpPr txBox="1"/>
            <p:nvPr/>
          </p:nvSpPr>
          <p:spPr>
            <a:xfrm>
              <a:off x="607097" y="3609592"/>
              <a:ext cx="220739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[1] </a:t>
              </a:r>
              <a:r>
                <a:rPr lang="en-US" b="1" dirty="0">
                  <a:solidFill>
                    <a:srgbClr val="FF0000"/>
                  </a:solidFill>
                </a:rPr>
                <a:t>Accuracy</a:t>
              </a:r>
              <a:endParaRPr lang="en-US" dirty="0"/>
            </a:p>
            <a:p>
              <a:r>
                <a:rPr lang="en-US" dirty="0"/>
                <a:t>[2] </a:t>
              </a:r>
              <a:r>
                <a:rPr lang="en-US" b="1" dirty="0">
                  <a:solidFill>
                    <a:srgbClr val="FF0000"/>
                  </a:solidFill>
                </a:rPr>
                <a:t>Completeness</a:t>
              </a:r>
              <a:endParaRPr lang="en-US" dirty="0"/>
            </a:p>
            <a:p>
              <a:r>
                <a:rPr lang="en-US" dirty="0"/>
                <a:t>[3] </a:t>
              </a:r>
              <a:r>
                <a:rPr lang="en-US" b="1" dirty="0">
                  <a:solidFill>
                    <a:srgbClr val="FF0000"/>
                  </a:solidFill>
                </a:rPr>
                <a:t>Consistency</a:t>
              </a:r>
              <a:r>
                <a:rPr lang="en-US" dirty="0"/>
                <a:t> </a:t>
              </a:r>
            </a:p>
            <a:p>
              <a:r>
                <a:rPr lang="en-US" dirty="0"/>
                <a:t>[4] </a:t>
              </a:r>
              <a:r>
                <a:rPr lang="en-US" b="1" dirty="0">
                  <a:solidFill>
                    <a:srgbClr val="FF0000"/>
                  </a:solidFill>
                </a:rPr>
                <a:t>Invariance in time</a:t>
              </a:r>
              <a:endParaRPr lang="en-US" dirty="0"/>
            </a:p>
            <a:p>
              <a:r>
                <a:rPr lang="en-US" dirty="0"/>
                <a:t>[5] </a:t>
              </a:r>
              <a:r>
                <a:rPr lang="en-US" b="1" dirty="0">
                  <a:solidFill>
                    <a:srgbClr val="FF0000"/>
                  </a:solidFill>
                </a:rPr>
                <a:t>Believability</a:t>
              </a:r>
              <a:r>
                <a:rPr lang="en-US" dirty="0"/>
                <a:t> </a:t>
              </a:r>
            </a:p>
            <a:p>
              <a:r>
                <a:rPr lang="en-US" dirty="0"/>
                <a:t>[6] </a:t>
              </a:r>
              <a:r>
                <a:rPr lang="en-US" b="1" dirty="0">
                  <a:solidFill>
                    <a:srgbClr val="FF0000"/>
                  </a:solidFill>
                </a:rPr>
                <a:t>Interpretability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432235" y="2489135"/>
            <a:ext cx="26614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  <a:p>
            <a:endParaRPr lang="en-US" dirty="0"/>
          </a:p>
          <a:p>
            <a:r>
              <a:rPr lang="en-US" dirty="0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33A1A-3C09-FA1F-B3A1-FCFFFAD5182D}"/>
              </a:ext>
            </a:extLst>
          </p:cNvPr>
          <p:cNvSpPr txBox="1"/>
          <p:nvPr/>
        </p:nvSpPr>
        <p:spPr>
          <a:xfrm>
            <a:off x="2799654" y="2406958"/>
            <a:ext cx="60302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[a] </a:t>
            </a:r>
            <a:r>
              <a:rPr lang="en-GB" b="1" dirty="0">
                <a:solidFill>
                  <a:srgbClr val="FF0000"/>
                </a:solidFill>
              </a:rPr>
              <a:t>Understanding the structure of the data</a:t>
            </a:r>
          </a:p>
          <a:p>
            <a:r>
              <a:rPr lang="en-GB" dirty="0"/>
              <a:t>	type of features: continuous, categorical</a:t>
            </a:r>
          </a:p>
          <a:p>
            <a:r>
              <a:rPr lang="en-GB" dirty="0"/>
              <a:t>	ranges of features: [min, max], number of categories</a:t>
            </a:r>
          </a:p>
          <a:p>
            <a:r>
              <a:rPr lang="en-GB" dirty="0"/>
              <a:t>	missing information [labels, features]</a:t>
            </a:r>
          </a:p>
          <a:p>
            <a:r>
              <a:rPr lang="en-GB" dirty="0"/>
              <a:t>	discriminative power of features (redundancy)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[b] </a:t>
            </a:r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 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  <a:p>
            <a:endParaRPr lang="en-GB" dirty="0"/>
          </a:p>
          <a:p>
            <a:r>
              <a:rPr lang="en-GB" dirty="0"/>
              <a:t>[c] </a:t>
            </a:r>
            <a:r>
              <a:rPr lang="en-GB" b="1" dirty="0">
                <a:solidFill>
                  <a:srgbClr val="FF0000"/>
                </a:solidFill>
              </a:rPr>
              <a:t>creating robust models – cross-validation. Bias/ variance</a:t>
            </a:r>
          </a:p>
          <a:p>
            <a:r>
              <a:rPr lang="en-GB" dirty="0"/>
              <a:t>	Training/ Validation/ Test splitting</a:t>
            </a:r>
          </a:p>
          <a:p>
            <a:r>
              <a:rPr lang="en-GB" dirty="0"/>
              <a:t>	Cross-validation	</a:t>
            </a:r>
          </a:p>
        </p:txBody>
      </p:sp>
    </p:spTree>
    <p:extLst>
      <p:ext uri="{BB962C8B-B14F-4D97-AF65-F5344CB8AC3E}">
        <p14:creationId xmlns:p14="http://schemas.microsoft.com/office/powerpoint/2010/main" val="34832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15D7-E4D0-4A94-0744-2A29D96D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8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88A4-7962-A3EB-8157-D66B928CC732}"/>
              </a:ext>
            </a:extLst>
          </p:cNvPr>
          <p:cNvSpPr txBox="1"/>
          <p:nvPr/>
        </p:nvSpPr>
        <p:spPr>
          <a:xfrm>
            <a:off x="10016236" y="6393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A57CF-151A-3C85-B778-D9FC35EC9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373460"/>
                  </p:ext>
                </p:extLst>
              </p:nvPr>
            </p:nvGraphicFramePr>
            <p:xfrm>
              <a:off x="838200" y="1690688"/>
              <a:ext cx="7888549" cy="4960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951">
                      <a:extLst>
                        <a:ext uri="{9D8B030D-6E8A-4147-A177-3AD203B41FA5}">
                          <a16:colId xmlns:a16="http://schemas.microsoft.com/office/drawing/2014/main" val="1315540651"/>
                        </a:ext>
                      </a:extLst>
                    </a:gridCol>
                    <a:gridCol w="1385421">
                      <a:extLst>
                        <a:ext uri="{9D8B030D-6E8A-4147-A177-3AD203B41FA5}">
                          <a16:colId xmlns:a16="http://schemas.microsoft.com/office/drawing/2014/main" val="3314376518"/>
                        </a:ext>
                      </a:extLst>
                    </a:gridCol>
                    <a:gridCol w="1562804">
                      <a:extLst>
                        <a:ext uri="{9D8B030D-6E8A-4147-A177-3AD203B41FA5}">
                          <a16:colId xmlns:a16="http://schemas.microsoft.com/office/drawing/2014/main" val="3769672371"/>
                        </a:ext>
                      </a:extLst>
                    </a:gridCol>
                    <a:gridCol w="1442983">
                      <a:extLst>
                        <a:ext uri="{9D8B030D-6E8A-4147-A177-3AD203B41FA5}">
                          <a16:colId xmlns:a16="http://schemas.microsoft.com/office/drawing/2014/main" val="2919731612"/>
                        </a:ext>
                      </a:extLst>
                    </a:gridCol>
                    <a:gridCol w="1504399">
                      <a:extLst>
                        <a:ext uri="{9D8B030D-6E8A-4147-A177-3AD203B41FA5}">
                          <a16:colId xmlns:a16="http://schemas.microsoft.com/office/drawing/2014/main" val="2615809917"/>
                        </a:ext>
                      </a:extLst>
                    </a:gridCol>
                    <a:gridCol w="1526991">
                      <a:extLst>
                        <a:ext uri="{9D8B030D-6E8A-4147-A177-3AD203B41FA5}">
                          <a16:colId xmlns:a16="http://schemas.microsoft.com/office/drawing/2014/main" val="4262559603"/>
                        </a:ext>
                      </a:extLst>
                    </a:gridCol>
                  </a:tblGrid>
                  <a:tr h="242624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85385" marR="85385" marT="42692" marB="4269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</a:rPr>
                            <a:t>Predicted condition</a:t>
                          </a:r>
                        </a:p>
                      </a:txBody>
                      <a:tcPr marL="85385" marR="85385" marT="42692" marB="4269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41911"/>
                      </a:ext>
                    </a:extLst>
                  </a:tr>
                  <a:tr h="766364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population = P + N</a:t>
                          </a:r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positive</a:t>
                          </a:r>
                          <a:r>
                            <a:rPr lang="en-US" sz="1100" dirty="0"/>
                            <a:t> (PP)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negative</a:t>
                          </a:r>
                          <a:r>
                            <a:rPr lang="en-US" sz="1100" dirty="0"/>
                            <a:t> (PN)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Bookmaker </a:t>
                          </a:r>
                          <a:r>
                            <a:rPr lang="en-US" sz="1100" dirty="0" err="1"/>
                            <a:t>informedness</a:t>
                          </a:r>
                          <a:r>
                            <a:rPr lang="en-US" sz="1100" dirty="0"/>
                            <a:t> (BM)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𝑇𝑃𝑅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𝑇𝑁𝑅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Prevalence threshold (PT)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  <m:t>𝑇𝑃𝑅</m:t>
                                        </m:r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  <m:t> × </m:t>
                                        </m:r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𝐹𝑃𝑅</m:t>
                                        </m:r>
                                      </m:e>
                                    </m:rad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𝐹𝑃𝑅</m:t>
                                    </m:r>
                                  </m:num>
                                  <m:den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𝑇𝑃𝑅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𝐹𝑃𝑅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669098"/>
                      </a:ext>
                    </a:extLst>
                  </a:tr>
                  <a:tr h="990299">
                    <a:tc row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2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Actual Condition</a:t>
                          </a:r>
                        </a:p>
                      </a:txBody>
                      <a:tcPr marL="85385" marR="85385" marT="42692" marB="42692" vert="vert27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positive (P)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</a:t>
                          </a:r>
                          <a:r>
                            <a:rPr lang="en-US" sz="1100" b="1" dirty="0"/>
                            <a:t>(TP)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</a:t>
                          </a:r>
                          <a:r>
                            <a:rPr lang="en-US" sz="1100" b="1" dirty="0"/>
                            <a:t>(FN)</a:t>
                          </a:r>
                          <a:r>
                            <a:rPr lang="en-US" sz="1100" dirty="0"/>
                            <a:t> – Type II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rate (TPR) – recall – sensitivity (SEN), power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𝐹𝑁𝑅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rate (FNR)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𝑇𝑃𝑅</m:t>
                              </m:r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916240"/>
                      </a:ext>
                    </a:extLst>
                  </a:tr>
                  <a:tr h="914592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negative (N)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</a:t>
                          </a:r>
                          <a:r>
                            <a:rPr lang="en-US" sz="1100" b="1" dirty="0"/>
                            <a:t>(FP) </a:t>
                          </a:r>
                          <a:r>
                            <a:rPr lang="en-US" sz="1100" dirty="0"/>
                            <a:t>– Type 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</a:t>
                          </a:r>
                          <a:r>
                            <a:rPr lang="en-US" sz="1100" b="1" dirty="0"/>
                            <a:t>(TN)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rate (FPR)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𝑇𝑁𝑅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rate (TNR), specificity (SPC)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𝐹𝑃𝑅</m:t>
                              </m:r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659301"/>
                      </a:ext>
                    </a:extLst>
                  </a:tr>
                  <a:tr h="91459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Prevalence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Positive predictive value (PPV), precision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𝑃𝑃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𝐹𝐷𝑅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Negative predictive value (NPV)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b="0" dirty="0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Positive likelihood ratio (LR+)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𝑇𝑃𝑅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𝐹𝑃𝑅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Negative likelihood ratio (LR-) 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𝐹𝑁𝑅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𝑇𝑁𝑅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32812"/>
                      </a:ext>
                    </a:extLst>
                  </a:tr>
                  <a:tr h="87411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Accuracy (ACC)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F1 score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False discover rate (FDR)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𝑃𝑃</m:t>
                                  </m:r>
                                </m:den>
                              </m:f>
                            </m:oMath>
                          </a14:m>
                          <a:endParaRPr lang="en-US" sz="11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𝑃𝑃𝑉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Threat score (TS), critical success index (CSI)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 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972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A57CF-151A-3C85-B778-D9FC35EC9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373460"/>
                  </p:ext>
                </p:extLst>
              </p:nvPr>
            </p:nvGraphicFramePr>
            <p:xfrm>
              <a:off x="838200" y="1690688"/>
              <a:ext cx="7888549" cy="4960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951">
                      <a:extLst>
                        <a:ext uri="{9D8B030D-6E8A-4147-A177-3AD203B41FA5}">
                          <a16:colId xmlns:a16="http://schemas.microsoft.com/office/drawing/2014/main" val="1315540651"/>
                        </a:ext>
                      </a:extLst>
                    </a:gridCol>
                    <a:gridCol w="1385421">
                      <a:extLst>
                        <a:ext uri="{9D8B030D-6E8A-4147-A177-3AD203B41FA5}">
                          <a16:colId xmlns:a16="http://schemas.microsoft.com/office/drawing/2014/main" val="3314376518"/>
                        </a:ext>
                      </a:extLst>
                    </a:gridCol>
                    <a:gridCol w="1562804">
                      <a:extLst>
                        <a:ext uri="{9D8B030D-6E8A-4147-A177-3AD203B41FA5}">
                          <a16:colId xmlns:a16="http://schemas.microsoft.com/office/drawing/2014/main" val="3769672371"/>
                        </a:ext>
                      </a:extLst>
                    </a:gridCol>
                    <a:gridCol w="1442983">
                      <a:extLst>
                        <a:ext uri="{9D8B030D-6E8A-4147-A177-3AD203B41FA5}">
                          <a16:colId xmlns:a16="http://schemas.microsoft.com/office/drawing/2014/main" val="2919731612"/>
                        </a:ext>
                      </a:extLst>
                    </a:gridCol>
                    <a:gridCol w="1504399">
                      <a:extLst>
                        <a:ext uri="{9D8B030D-6E8A-4147-A177-3AD203B41FA5}">
                          <a16:colId xmlns:a16="http://schemas.microsoft.com/office/drawing/2014/main" val="2615809917"/>
                        </a:ext>
                      </a:extLst>
                    </a:gridCol>
                    <a:gridCol w="1526991">
                      <a:extLst>
                        <a:ext uri="{9D8B030D-6E8A-4147-A177-3AD203B41FA5}">
                          <a16:colId xmlns:a16="http://schemas.microsoft.com/office/drawing/2014/main" val="4262559603"/>
                        </a:ext>
                      </a:extLst>
                    </a:gridCol>
                  </a:tblGrid>
                  <a:tr h="268264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85385" marR="85385" marT="42692" marB="4269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</a:rPr>
                            <a:t>Predicted condition</a:t>
                          </a:r>
                        </a:p>
                      </a:txBody>
                      <a:tcPr marL="85385" marR="85385" marT="42692" marB="4269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41911"/>
                      </a:ext>
                    </a:extLst>
                  </a:tr>
                  <a:tr h="8250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population = P + N</a:t>
                          </a:r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positive</a:t>
                          </a:r>
                          <a:r>
                            <a:rPr lang="en-US" sz="1100" dirty="0"/>
                            <a:t> (PP)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negative</a:t>
                          </a:r>
                          <a:r>
                            <a:rPr lang="en-US" sz="1100" dirty="0"/>
                            <a:t> (PN)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blipFill>
                          <a:blip r:embed="rId2"/>
                          <a:stretch>
                            <a:fillRect l="-322689" t="-33846" r="-101681" b="-47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blipFill>
                          <a:blip r:embed="rId2"/>
                          <a:stretch>
                            <a:fillRect l="-419167" t="-33846" r="-833" b="-47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669098"/>
                      </a:ext>
                    </a:extLst>
                  </a:tr>
                  <a:tr h="990299">
                    <a:tc row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2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Actual Condition</a:t>
                          </a:r>
                        </a:p>
                      </a:txBody>
                      <a:tcPr marL="85385" marR="85385" marT="42692" marB="42692" vert="vert27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positive (P)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</a:t>
                          </a:r>
                          <a:r>
                            <a:rPr lang="en-US" sz="1100" b="1" dirty="0"/>
                            <a:t>(TP)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</a:t>
                          </a:r>
                          <a:r>
                            <a:rPr lang="en-US" sz="1100" b="1" dirty="0"/>
                            <a:t>(FN)</a:t>
                          </a:r>
                          <a:r>
                            <a:rPr lang="en-US" sz="1100" dirty="0"/>
                            <a:t> – Type II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322689" t="-111538" r="-101681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111538" r="-833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916240"/>
                      </a:ext>
                    </a:extLst>
                  </a:tr>
                  <a:tr h="914592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negative (N)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</a:t>
                          </a:r>
                          <a:r>
                            <a:rPr lang="en-US" sz="1100" b="1" dirty="0"/>
                            <a:t>(FP) </a:t>
                          </a:r>
                          <a:r>
                            <a:rPr lang="en-US" sz="1100" dirty="0"/>
                            <a:t>– Type 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</a:t>
                          </a:r>
                          <a:r>
                            <a:rPr lang="en-US" sz="1100" b="1" dirty="0"/>
                            <a:t>(TN)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322689" t="-229167" r="-101681" b="-2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229167" r="-833" b="-2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659301"/>
                      </a:ext>
                    </a:extLst>
                  </a:tr>
                  <a:tr h="99576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34862" t="-300000" r="-437615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119512" t="-300000" r="-287805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6842" t="-300000" r="-210526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2689" t="-300000" r="-101681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300000" r="-833" b="-1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32812"/>
                      </a:ext>
                    </a:extLst>
                  </a:tr>
                  <a:tr h="96648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34862" t="-415789" r="-437615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9512" t="-415789" r="-287805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842" t="-415789" r="-21052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19167" t="-415789" r="-83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972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6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A4E1-B845-420B-914F-5A49D0AD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0C70A3-6EDE-305B-4906-424A0731DD22}"/>
              </a:ext>
            </a:extLst>
          </p:cNvPr>
          <p:cNvGrpSpPr/>
          <p:nvPr/>
        </p:nvGrpSpPr>
        <p:grpSpPr>
          <a:xfrm>
            <a:off x="960795" y="1690688"/>
            <a:ext cx="8273144" cy="689545"/>
            <a:chOff x="970627" y="2741023"/>
            <a:chExt cx="8273144" cy="68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0A8742-9CD8-07A4-32F8-78F73A53AFD8}"/>
                </a:ext>
              </a:extLst>
            </p:cNvPr>
            <p:cNvSpPr/>
            <p:nvPr/>
          </p:nvSpPr>
          <p:spPr>
            <a:xfrm>
              <a:off x="970627" y="2741024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759A00-DCEE-0EF9-CA17-A229ADDBED5E}"/>
                </a:ext>
              </a:extLst>
            </p:cNvPr>
            <p:cNvSpPr/>
            <p:nvPr/>
          </p:nvSpPr>
          <p:spPr>
            <a:xfrm>
              <a:off x="8203096" y="2741023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981F26-614C-85A5-6F99-154F2278ED2D}"/>
                </a:ext>
              </a:extLst>
            </p:cNvPr>
            <p:cNvSpPr/>
            <p:nvPr/>
          </p:nvSpPr>
          <p:spPr>
            <a:xfrm>
              <a:off x="7150188" y="2742591"/>
              <a:ext cx="1040675" cy="687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Validate set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98F155-9D12-2E40-D94A-1E4B354142BB}"/>
              </a:ext>
            </a:extLst>
          </p:cNvPr>
          <p:cNvSpPr txBox="1"/>
          <p:nvPr/>
        </p:nvSpPr>
        <p:spPr>
          <a:xfrm>
            <a:off x="960795" y="2556387"/>
            <a:ext cx="8112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 of error in ML: bias and variance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Bias</a:t>
            </a:r>
            <a:r>
              <a:rPr lang="en-US" dirty="0"/>
              <a:t>: the model’s error rate on the training set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Variance</a:t>
            </a:r>
            <a:r>
              <a:rPr lang="en-US" dirty="0"/>
              <a:t>: the model’s error rate on the validation (or test) set, in addition to the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76E26-3474-BA4B-29D9-88D671746D8C}"/>
              </a:ext>
            </a:extLst>
          </p:cNvPr>
          <p:cNvSpPr txBox="1"/>
          <p:nvPr/>
        </p:nvSpPr>
        <p:spPr>
          <a:xfrm>
            <a:off x="1315076" y="3479717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0.5% [bias]</a:t>
            </a:r>
          </a:p>
          <a:p>
            <a:r>
              <a:rPr lang="en-US" dirty="0"/>
              <a:t>Validation error: 1% (variance = 0.5%)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Perfect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CE6FA-A8B6-2EC3-5F02-82C1D73803C6}"/>
              </a:ext>
            </a:extLst>
          </p:cNvPr>
          <p:cNvSpPr txBox="1"/>
          <p:nvPr/>
        </p:nvSpPr>
        <p:spPr>
          <a:xfrm>
            <a:off x="1315076" y="4595679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1% [bias]</a:t>
            </a:r>
          </a:p>
          <a:p>
            <a:r>
              <a:rPr lang="en-US" dirty="0"/>
              <a:t>Validation error: 11% (variance = 10%)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Overfitting </a:t>
            </a:r>
            <a:r>
              <a:rPr lang="en-US" dirty="0"/>
              <a:t>– learning signal and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9A106-7574-8381-6949-B68256FCBEAD}"/>
              </a:ext>
            </a:extLst>
          </p:cNvPr>
          <p:cNvSpPr txBox="1"/>
          <p:nvPr/>
        </p:nvSpPr>
        <p:spPr>
          <a:xfrm>
            <a:off x="5367415" y="3479717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15% [bias]</a:t>
            </a:r>
          </a:p>
          <a:p>
            <a:r>
              <a:rPr lang="en-US" dirty="0"/>
              <a:t>Validation error: 16% (variance = 1%)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Underfitting </a:t>
            </a:r>
            <a:r>
              <a:rPr lang="en-US" dirty="0"/>
              <a:t>– learning some signal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36923-1172-8093-4D00-196326516DBB}"/>
              </a:ext>
            </a:extLst>
          </p:cNvPr>
          <p:cNvSpPr txBox="1"/>
          <p:nvPr/>
        </p:nvSpPr>
        <p:spPr>
          <a:xfrm>
            <a:off x="5367415" y="4595679"/>
            <a:ext cx="386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15% [bias]</a:t>
            </a:r>
          </a:p>
          <a:p>
            <a:r>
              <a:rPr lang="en-US" dirty="0"/>
              <a:t>Validation error: 30% (variance = 15%)</a:t>
            </a:r>
          </a:p>
          <a:p>
            <a:r>
              <a:rPr lang="en-US" b="1" dirty="0">
                <a:solidFill>
                  <a:srgbClr val="FF0000"/>
                </a:solidFill>
              </a:rPr>
              <a:t>High bias, high variance</a:t>
            </a:r>
          </a:p>
          <a:p>
            <a:r>
              <a:rPr lang="en-US" dirty="0">
                <a:solidFill>
                  <a:srgbClr val="FF0000"/>
                </a:solidFill>
              </a:rPr>
              <a:t>Model unlikely suitable for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02A907E-6392-E194-AA69-A39080D9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146" y="2086866"/>
            <a:ext cx="6549295" cy="3880456"/>
          </a:xfrm>
          <a:prstGeom prst="rect">
            <a:avLst/>
          </a:prstGeom>
        </p:spPr>
      </p:pic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60677651-D4BF-C427-AD1C-D68C9793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258418" y="1985266"/>
            <a:ext cx="4313583" cy="14437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4150A6-3603-FAB0-77DF-38DDB18E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Evaluation. Confusion Matrices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CC449-0BCE-6173-A82A-473EDB22FCE0}"/>
              </a:ext>
            </a:extLst>
          </p:cNvPr>
          <p:cNvGrpSpPr/>
          <p:nvPr/>
        </p:nvGrpSpPr>
        <p:grpSpPr>
          <a:xfrm>
            <a:off x="838200" y="3863153"/>
            <a:ext cx="1568010" cy="1575569"/>
            <a:chOff x="5953787" y="4712569"/>
            <a:chExt cx="1568010" cy="15755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B6B0E1-485E-FA6E-2632-3513812E2C43}"/>
                </a:ext>
              </a:extLst>
            </p:cNvPr>
            <p:cNvSpPr/>
            <p:nvPr/>
          </p:nvSpPr>
          <p:spPr>
            <a:xfrm>
              <a:off x="5953787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504918-290E-EEE7-0278-C2E8E0E50EAF}"/>
                </a:ext>
              </a:extLst>
            </p:cNvPr>
            <p:cNvSpPr/>
            <p:nvPr/>
          </p:nvSpPr>
          <p:spPr>
            <a:xfrm>
              <a:off x="6481205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7F64AB-19B1-2AFB-E852-CC7B43F79643}"/>
                </a:ext>
              </a:extLst>
            </p:cNvPr>
            <p:cNvSpPr/>
            <p:nvPr/>
          </p:nvSpPr>
          <p:spPr>
            <a:xfrm>
              <a:off x="7008623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5CD19C-C5E3-FB70-E2B9-AB545C1F2BF1}"/>
                </a:ext>
              </a:extLst>
            </p:cNvPr>
            <p:cNvSpPr/>
            <p:nvPr/>
          </p:nvSpPr>
          <p:spPr>
            <a:xfrm>
              <a:off x="5953787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A0298D-01B2-6A09-BCB5-6CB22B488101}"/>
                </a:ext>
              </a:extLst>
            </p:cNvPr>
            <p:cNvSpPr/>
            <p:nvPr/>
          </p:nvSpPr>
          <p:spPr>
            <a:xfrm>
              <a:off x="6481205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78A7F9-B19B-122D-3F3B-F601A0FEEFD2}"/>
                </a:ext>
              </a:extLst>
            </p:cNvPr>
            <p:cNvSpPr/>
            <p:nvPr/>
          </p:nvSpPr>
          <p:spPr>
            <a:xfrm>
              <a:off x="7008623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1CFAAC-A8B4-9437-83A3-7F9B5F4DD045}"/>
                </a:ext>
              </a:extLst>
            </p:cNvPr>
            <p:cNvSpPr/>
            <p:nvPr/>
          </p:nvSpPr>
          <p:spPr>
            <a:xfrm>
              <a:off x="5953787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948F8F-ABE4-84A2-9820-7175C9E2EA03}"/>
                </a:ext>
              </a:extLst>
            </p:cNvPr>
            <p:cNvSpPr/>
            <p:nvPr/>
          </p:nvSpPr>
          <p:spPr>
            <a:xfrm>
              <a:off x="6481205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20727B-AFA8-3AE8-C827-6B88927BB524}"/>
                </a:ext>
              </a:extLst>
            </p:cNvPr>
            <p:cNvSpPr/>
            <p:nvPr/>
          </p:nvSpPr>
          <p:spPr>
            <a:xfrm>
              <a:off x="7008623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94854-9E2F-88C5-4041-43CE01DCF3A5}"/>
              </a:ext>
            </a:extLst>
          </p:cNvPr>
          <p:cNvGrpSpPr/>
          <p:nvPr/>
        </p:nvGrpSpPr>
        <p:grpSpPr>
          <a:xfrm>
            <a:off x="2552292" y="3797012"/>
            <a:ext cx="1679945" cy="1679945"/>
            <a:chOff x="7667879" y="4646428"/>
            <a:chExt cx="1679945" cy="16799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A0396-D491-0B17-1DC9-48FB4CA05D92}"/>
                </a:ext>
              </a:extLst>
            </p:cNvPr>
            <p:cNvSpPr/>
            <p:nvPr/>
          </p:nvSpPr>
          <p:spPr>
            <a:xfrm>
              <a:off x="7667879" y="4646428"/>
              <a:ext cx="1679945" cy="1679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6D2A2-08C9-2018-F69D-90D8E08BC233}"/>
                </a:ext>
              </a:extLst>
            </p:cNvPr>
            <p:cNvSpPr/>
            <p:nvPr/>
          </p:nvSpPr>
          <p:spPr>
            <a:xfrm>
              <a:off x="7719087" y="470621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1BCB2-CBE3-6A7E-A3FD-811C74260F9A}"/>
                </a:ext>
              </a:extLst>
            </p:cNvPr>
            <p:cNvSpPr/>
            <p:nvPr/>
          </p:nvSpPr>
          <p:spPr>
            <a:xfrm>
              <a:off x="8257661" y="5219393"/>
              <a:ext cx="1026995" cy="105761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568BEA-76E9-6872-9218-96BA098F9667}"/>
                </a:ext>
              </a:extLst>
            </p:cNvPr>
            <p:cNvSpPr/>
            <p:nvPr/>
          </p:nvSpPr>
          <p:spPr>
            <a:xfrm>
              <a:off x="8257046" y="4709394"/>
              <a:ext cx="1026994" cy="5068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CCA171-89D2-EE36-63F0-F3DE8916351C}"/>
                </a:ext>
              </a:extLst>
            </p:cNvPr>
            <p:cNvSpPr/>
            <p:nvPr/>
          </p:nvSpPr>
          <p:spPr>
            <a:xfrm>
              <a:off x="7719087" y="5225743"/>
              <a:ext cx="513174" cy="105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9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4296-B5F9-1007-FB97-2303BE5F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Evaluation. Confusion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9587A-FC60-C273-FDAE-71559A5C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7" y="1597025"/>
            <a:ext cx="5488165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87F901-0235-489B-1186-4DE5E8757D0A}"/>
              </a:ext>
            </a:extLst>
          </p:cNvPr>
          <p:cNvSpPr txBox="1"/>
          <p:nvPr/>
        </p:nvSpPr>
        <p:spPr>
          <a:xfrm>
            <a:off x="7603661" y="5932966"/>
            <a:ext cx="35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check slide 28 for calculations</a:t>
            </a:r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730CB5F1-53C3-238F-E0DA-8AE268720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6680199" y="2230055"/>
            <a:ext cx="4313583" cy="14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C188A4-7962-A3EB-8157-D66B928CC732}"/>
              </a:ext>
            </a:extLst>
          </p:cNvPr>
          <p:cNvSpPr txBox="1"/>
          <p:nvPr/>
        </p:nvSpPr>
        <p:spPr>
          <a:xfrm>
            <a:off x="10016236" y="6393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A8A57CF-151A-3C85-B778-D9FC35EC9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16276"/>
              </p:ext>
            </p:extLst>
          </p:nvPr>
        </p:nvGraphicFramePr>
        <p:xfrm>
          <a:off x="787400" y="1499665"/>
          <a:ext cx="7888549" cy="5151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51">
                  <a:extLst>
                    <a:ext uri="{9D8B030D-6E8A-4147-A177-3AD203B41FA5}">
                      <a16:colId xmlns:a16="http://schemas.microsoft.com/office/drawing/2014/main" val="1315540651"/>
                    </a:ext>
                  </a:extLst>
                </a:gridCol>
                <a:gridCol w="1385421">
                  <a:extLst>
                    <a:ext uri="{9D8B030D-6E8A-4147-A177-3AD203B41FA5}">
                      <a16:colId xmlns:a16="http://schemas.microsoft.com/office/drawing/2014/main" val="3314376518"/>
                    </a:ext>
                  </a:extLst>
                </a:gridCol>
                <a:gridCol w="1562804">
                  <a:extLst>
                    <a:ext uri="{9D8B030D-6E8A-4147-A177-3AD203B41FA5}">
                      <a16:colId xmlns:a16="http://schemas.microsoft.com/office/drawing/2014/main" val="3769672371"/>
                    </a:ext>
                  </a:extLst>
                </a:gridCol>
                <a:gridCol w="1442983">
                  <a:extLst>
                    <a:ext uri="{9D8B030D-6E8A-4147-A177-3AD203B41FA5}">
                      <a16:colId xmlns:a16="http://schemas.microsoft.com/office/drawing/2014/main" val="2919731612"/>
                    </a:ext>
                  </a:extLst>
                </a:gridCol>
                <a:gridCol w="1504399">
                  <a:extLst>
                    <a:ext uri="{9D8B030D-6E8A-4147-A177-3AD203B41FA5}">
                      <a16:colId xmlns:a16="http://schemas.microsoft.com/office/drawing/2014/main" val="2615809917"/>
                    </a:ext>
                  </a:extLst>
                </a:gridCol>
                <a:gridCol w="1526991">
                  <a:extLst>
                    <a:ext uri="{9D8B030D-6E8A-4147-A177-3AD203B41FA5}">
                      <a16:colId xmlns:a16="http://schemas.microsoft.com/office/drawing/2014/main" val="4262559603"/>
                    </a:ext>
                  </a:extLst>
                </a:gridCol>
              </a:tblGrid>
              <a:tr h="242624">
                <a:tc rowSpan="2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5385" marR="85385" marT="42692" marB="426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6440" marR="66440" marT="33219" marB="3321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Predicted condition</a:t>
                      </a:r>
                    </a:p>
                  </a:txBody>
                  <a:tcPr marL="85385" marR="85385" marT="42692" marB="42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8677" marR="58677" marT="29338" marB="293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8677" marR="58677" marT="29338" marB="2933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41911"/>
                  </a:ext>
                </a:extLst>
              </a:tr>
              <a:tr h="766364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population = P + N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Predicted condition </a:t>
                      </a:r>
                      <a:r>
                        <a:rPr lang="en-US" sz="1100" b="1" dirty="0"/>
                        <a:t>positive</a:t>
                      </a:r>
                      <a:r>
                        <a:rPr lang="en-US" sz="1100" dirty="0"/>
                        <a:t> (PP)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Predicted condition </a:t>
                      </a:r>
                      <a:r>
                        <a:rPr lang="en-US" sz="1100" b="1" dirty="0"/>
                        <a:t>negative</a:t>
                      </a:r>
                      <a:r>
                        <a:rPr lang="en-US" sz="1100" dirty="0"/>
                        <a:t> (PN)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Bookmaker </a:t>
                      </a:r>
                      <a:r>
                        <a:rPr lang="en-US" sz="1100" dirty="0" err="1"/>
                        <a:t>informedness</a:t>
                      </a:r>
                      <a:r>
                        <a:rPr lang="en-US" sz="1100" dirty="0"/>
                        <a:t> (BM)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0.66</a:t>
                      </a:r>
                    </a:p>
                  </a:txBody>
                  <a:tcPr marL="66440" marR="66440" marT="33219" marB="33219">
                    <a:lnT w="127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Prevalence threshold (PT)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6440" marR="66440" marT="33219" marB="33219">
                    <a:lnT w="127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69098"/>
                  </a:ext>
                </a:extLst>
              </a:tr>
              <a:tr h="990299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Actual Condition</a:t>
                      </a:r>
                    </a:p>
                  </a:txBody>
                  <a:tcPr marL="85385" marR="85385" marT="42692" marB="42692"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Actual condition positive (P)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positive </a:t>
                      </a:r>
                      <a:r>
                        <a:rPr lang="en-US" sz="1100" b="1" dirty="0"/>
                        <a:t>(TP)</a:t>
                      </a:r>
                    </a:p>
                    <a:p>
                      <a:pPr algn="ctr"/>
                      <a:endParaRPr lang="en-US" sz="1100" b="1" dirty="0"/>
                    </a:p>
                    <a:p>
                      <a:pPr algn="ctr"/>
                      <a:r>
                        <a:rPr lang="en-US" sz="1600" b="0" dirty="0"/>
                        <a:t>36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negative </a:t>
                      </a:r>
                      <a:r>
                        <a:rPr lang="en-US" sz="1100" b="1" dirty="0"/>
                        <a:t>(FN)</a:t>
                      </a:r>
                      <a:r>
                        <a:rPr lang="en-US" sz="1100" dirty="0"/>
                        <a:t> – Type II error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7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positive rate (TPR) – recall – sensitivity (SEN), power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negative rate (FNR)</a:t>
                      </a:r>
                    </a:p>
                    <a:p>
                      <a:pPr algn="ctr"/>
                      <a:endParaRPr lang="en-GB" sz="1100" b="0" dirty="0"/>
                    </a:p>
                    <a:p>
                      <a:pPr algn="ctr"/>
                      <a:r>
                        <a:rPr lang="en-GB" sz="1600" b="0" dirty="0"/>
                        <a:t>0.23</a:t>
                      </a:r>
                      <a:endParaRPr lang="en-US" sz="1600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16240"/>
                  </a:ext>
                </a:extLst>
              </a:tr>
              <a:tr h="91459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Actual condition negative (N)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positive </a:t>
                      </a:r>
                      <a:r>
                        <a:rPr lang="en-US" sz="1100" b="1" dirty="0"/>
                        <a:t>(FP) </a:t>
                      </a:r>
                      <a:r>
                        <a:rPr lang="en-US" sz="1100" dirty="0"/>
                        <a:t>– Type I error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negative </a:t>
                      </a:r>
                      <a:r>
                        <a:rPr lang="en-US" sz="1100" b="1" dirty="0"/>
                        <a:t>(TN)</a:t>
                      </a:r>
                    </a:p>
                    <a:p>
                      <a:pPr algn="ctr"/>
                      <a:endParaRPr lang="en-US" sz="1100" b="1" dirty="0"/>
                    </a:p>
                    <a:p>
                      <a:pPr algn="ctr"/>
                      <a:r>
                        <a:rPr lang="en-US" sz="1600" b="0" dirty="0"/>
                        <a:t>45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positive rate (FPR)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negative rate (TNR), specificity (SPC)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GB" sz="1600" b="0" dirty="0"/>
                        <a:t>0.82</a:t>
                      </a:r>
                      <a:endParaRPr lang="en-US" sz="1600" dirty="0"/>
                    </a:p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59301"/>
                  </a:ext>
                </a:extLst>
              </a:tr>
              <a:tr h="9145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677" marR="58677" marT="29338" marB="29338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Prevalence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0.43</a:t>
                      </a:r>
                    </a:p>
                  </a:txBody>
                  <a:tcPr marL="66440" marR="66440" marT="33219" marB="33219"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Positive predictive value (PPV), precision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Negative predictive value (NPV)</a:t>
                      </a:r>
                    </a:p>
                    <a:p>
                      <a:pPr algn="ctr"/>
                      <a:endParaRPr lang="en-US" sz="1100" b="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  <a:p>
                      <a:pPr algn="ctr"/>
                      <a:endParaRPr lang="en-US" sz="1100" b="0" dirty="0"/>
                    </a:p>
                  </a:txBody>
                  <a:tcPr marL="66440" marR="66440" marT="33219" marB="332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Positive likelihood ratio (LR+)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4.6</a:t>
                      </a:r>
                    </a:p>
                  </a:txBody>
                  <a:tcPr marL="66440" marR="66440" marT="33219" marB="332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Negative likelihood ratio (LR-) </a:t>
                      </a:r>
                    </a:p>
                    <a:p>
                      <a:pPr algn="ctr"/>
                      <a:endParaRPr lang="en-US" sz="1200" b="1" dirty="0"/>
                    </a:p>
                    <a:p>
                      <a:pPr algn="ctr"/>
                      <a:r>
                        <a:rPr lang="en-US" sz="1600" b="0" dirty="0"/>
                        <a:t>0.28</a:t>
                      </a:r>
                    </a:p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32812"/>
                  </a:ext>
                </a:extLst>
              </a:tr>
              <a:tr h="87411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677" marR="58677" marT="29338" marB="29338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Accuracy (ACC)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0.83</a:t>
                      </a:r>
                    </a:p>
                  </a:txBody>
                  <a:tcPr marL="66440" marR="66440" marT="33219" marB="33219"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6440" marR="66440" marT="33219" marB="332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False discover rate (FDR)</a:t>
                      </a:r>
                    </a:p>
                    <a:p>
                      <a:pPr algn="ctr"/>
                      <a:endParaRPr lang="en-US" sz="1100" b="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Threat score (TS), critical success index (CSI)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723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9E17B4-4E95-0ADC-D673-163289C68D37}"/>
              </a:ext>
            </a:extLst>
          </p:cNvPr>
          <p:cNvSpPr txBox="1">
            <a:spLocks/>
          </p:cNvSpPr>
          <p:nvPr/>
        </p:nvSpPr>
        <p:spPr>
          <a:xfrm>
            <a:off x="673100" y="206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Statistics for a 2x2 confusion matrix - Adelie </a:t>
            </a:r>
          </a:p>
        </p:txBody>
      </p:sp>
    </p:spTree>
    <p:extLst>
      <p:ext uri="{BB962C8B-B14F-4D97-AF65-F5344CB8AC3E}">
        <p14:creationId xmlns:p14="http://schemas.microsoft.com/office/powerpoint/2010/main" val="2567765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A8C059-E9CC-7372-EDD7-3D3C038B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Unbalanced data.</a:t>
            </a:r>
            <a:br>
              <a:rPr lang="en-US" dirty="0"/>
            </a:br>
            <a:r>
              <a:rPr lang="en-US" dirty="0"/>
              <a:t>Sampling?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CB5BE-5A99-2CD2-6E11-C7A8AEEA864A}"/>
              </a:ext>
            </a:extLst>
          </p:cNvPr>
          <p:cNvSpPr txBox="1"/>
          <p:nvPr/>
        </p:nvSpPr>
        <p:spPr>
          <a:xfrm>
            <a:off x="993913" y="1690688"/>
            <a:ext cx="98623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can be a struggle to gather enough </a:t>
            </a:r>
            <a:r>
              <a:rPr lang="en-GB" b="1" u="sng" dirty="0">
                <a:solidFill>
                  <a:srgbClr val="FF0000"/>
                </a:solidFill>
              </a:rPr>
              <a:t>balanced</a:t>
            </a:r>
            <a:r>
              <a:rPr lang="en-GB" dirty="0"/>
              <a:t> data for a machine learning project.</a:t>
            </a:r>
          </a:p>
          <a:p>
            <a:endParaRPr lang="en-GB" dirty="0"/>
          </a:p>
          <a:p>
            <a:r>
              <a:rPr lang="en-GB" dirty="0"/>
              <a:t>Examples of issues:</a:t>
            </a:r>
          </a:p>
          <a:p>
            <a:r>
              <a:rPr lang="en-GB" dirty="0"/>
              <a:t>Negative examples are easier to sample than positive ones.</a:t>
            </a:r>
          </a:p>
          <a:p>
            <a:r>
              <a:rPr lang="en-GB" dirty="0"/>
              <a:t>e.g. negative examples of galaxies outweigh the number of positive/ confirmed examples</a:t>
            </a:r>
          </a:p>
          <a:p>
            <a:r>
              <a:rPr lang="en-GB" dirty="0"/>
              <a:t>Another angle: not all galaxies that exist were identified [</a:t>
            </a:r>
            <a:r>
              <a:rPr lang="en-GB" i="1" dirty="0"/>
              <a:t>we don’t know what we don’t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The intrinsic structure of the data confounds classes</a:t>
            </a:r>
          </a:p>
          <a:p>
            <a:r>
              <a:rPr lang="en-GB" dirty="0"/>
              <a:t>e.g. on classes A, B, C driven by the features of the data, </a:t>
            </a:r>
          </a:p>
          <a:p>
            <a:r>
              <a:rPr lang="en-GB" dirty="0"/>
              <a:t>Class A comprises only positive examples, Class B comprises a 20/80 mix, Class C comprises a 50/50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521E8-71D6-33DB-0318-2EAFD30F7314}"/>
              </a:ext>
            </a:extLst>
          </p:cNvPr>
          <p:cNvSpPr txBox="1"/>
          <p:nvPr/>
        </p:nvSpPr>
        <p:spPr>
          <a:xfrm>
            <a:off x="993913" y="4721087"/>
            <a:ext cx="9862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 sampling = extracting a number of entries from the larger class</a:t>
            </a:r>
          </a:p>
          <a:p>
            <a:r>
              <a:rPr lang="en-GB" dirty="0"/>
              <a:t>Up weighting     = adding weights to entries, essentially repeating them.</a:t>
            </a:r>
          </a:p>
          <a:p>
            <a:endParaRPr lang="en-GB" dirty="0"/>
          </a:p>
          <a:p>
            <a:r>
              <a:rPr lang="en-GB" dirty="0"/>
              <a:t>Issues:</a:t>
            </a:r>
          </a:p>
          <a:p>
            <a:r>
              <a:rPr lang="en-GB" dirty="0"/>
              <a:t>The resulting dataset must recapitulate the properties of the original dataset. [Invariance requirement]</a:t>
            </a:r>
          </a:p>
          <a:p>
            <a:r>
              <a:rPr lang="en-GB" dirty="0"/>
              <a:t>In particular cases, a middle ground between down sampling and up weighting works better.</a:t>
            </a:r>
          </a:p>
        </p:txBody>
      </p:sp>
    </p:spTree>
    <p:extLst>
      <p:ext uri="{BB962C8B-B14F-4D97-AF65-F5344CB8AC3E}">
        <p14:creationId xmlns:p14="http://schemas.microsoft.com/office/powerpoint/2010/main" val="3807991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DB8B-A4DE-F8DD-A059-BBA34434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Unbalanced data.</a:t>
            </a:r>
            <a:br>
              <a:rPr lang="en-US" dirty="0"/>
            </a:br>
            <a:r>
              <a:rPr lang="en-US" dirty="0"/>
              <a:t>Sampling?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BA27-2FF9-8A89-8A59-392E7607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7035"/>
            <a:ext cx="5133592" cy="5150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8106C-926D-99CB-7EE5-E5653A0A77B4}"/>
              </a:ext>
            </a:extLst>
          </p:cNvPr>
          <p:cNvSpPr txBox="1"/>
          <p:nvPr/>
        </p:nvSpPr>
        <p:spPr>
          <a:xfrm>
            <a:off x="5971792" y="20077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Good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0146E-7A76-FD18-550E-B75A1C1FACC7}"/>
              </a:ext>
            </a:extLst>
          </p:cNvPr>
          <p:cNvSpPr txBox="1"/>
          <p:nvPr/>
        </p:nvSpPr>
        <p:spPr>
          <a:xfrm>
            <a:off x="5971792" y="4512365"/>
            <a:ext cx="2301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Bad sampling</a:t>
            </a:r>
          </a:p>
          <a:p>
            <a:r>
              <a:rPr lang="en-GB" dirty="0"/>
              <a:t>i.e. non representative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A4A54-2E59-1F70-F9FF-ECEBC1185FDA}"/>
              </a:ext>
            </a:extLst>
          </p:cNvPr>
          <p:cNvSpPr txBox="1"/>
          <p:nvPr/>
        </p:nvSpPr>
        <p:spPr>
          <a:xfrm>
            <a:off x="7644052" y="1254867"/>
            <a:ext cx="450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The Nyquist–Shannon sampling theorem </a:t>
            </a:r>
            <a:r>
              <a:rPr lang="en-GB" dirty="0"/>
              <a:t>is an essential principle for digital signal processing linking the frequency range of a signal and the sample rate required to avoid a type of distortion called </a:t>
            </a:r>
            <a:r>
              <a:rPr lang="en-GB" b="1" u="sng" dirty="0"/>
              <a:t>aliasing</a:t>
            </a:r>
            <a:r>
              <a:rPr lang="en-GB" dirty="0"/>
              <a:t>. </a:t>
            </a:r>
          </a:p>
          <a:p>
            <a:r>
              <a:rPr lang="en-GB" dirty="0"/>
              <a:t>The theorem states that the sample rate must be at least twice the bandwidth of the signal to avoid aliasing distortion. </a:t>
            </a:r>
          </a:p>
          <a:p>
            <a:r>
              <a:rPr lang="en-GB" dirty="0"/>
              <a:t>In practice, it is used to select band-limiting filters to keep aliasing distortion below an acceptable amount when an </a:t>
            </a:r>
            <a:r>
              <a:rPr lang="en-GB" dirty="0" err="1"/>
              <a:t>analog</a:t>
            </a:r>
            <a:r>
              <a:rPr lang="en-GB" dirty="0"/>
              <a:t> signal is sampled or when sample rates are changed within a digital signal processing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1544C-C9E1-A71A-3723-9BB5E27160E3}"/>
              </a:ext>
            </a:extLst>
          </p:cNvPr>
          <p:cNvSpPr txBox="1"/>
          <p:nvPr/>
        </p:nvSpPr>
        <p:spPr>
          <a:xfrm>
            <a:off x="7644052" y="5197673"/>
            <a:ext cx="435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generic distributions, test such as the </a:t>
            </a:r>
            <a:r>
              <a:rPr lang="en-GB" dirty="0" err="1"/>
              <a:t>Kullback-Leiber</a:t>
            </a:r>
            <a:r>
              <a:rPr lang="en-GB" dirty="0"/>
              <a:t> divergence (per classes or using a binning approach for continuous data) are 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407835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6199B-CA97-A792-D697-0063B2D98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Next Lecture …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B3A2-C998-98D5-F4DE-980F1357C0EC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L3. Data Science toolkit. Part 1</a:t>
            </a:r>
          </a:p>
        </p:txBody>
      </p:sp>
    </p:spTree>
    <p:extLst>
      <p:ext uri="{BB962C8B-B14F-4D97-AF65-F5344CB8AC3E}">
        <p14:creationId xmlns:p14="http://schemas.microsoft.com/office/powerpoint/2010/main" val="2902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69CE0B-A50A-ED99-612A-34DCF2AF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3307138"/>
            <a:ext cx="7772400" cy="2372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9B1A3-A404-5BD8-9A16-511F99F1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9BD93-3FE6-D955-4225-C11519936A76}"/>
              </a:ext>
            </a:extLst>
          </p:cNvPr>
          <p:cNvSpPr txBox="1"/>
          <p:nvPr/>
        </p:nvSpPr>
        <p:spPr>
          <a:xfrm>
            <a:off x="8444405" y="3443667"/>
            <a:ext cx="20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Categorical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19A3E-09EB-7DD8-9A3A-0EC2001898F0}"/>
              </a:ext>
            </a:extLst>
          </p:cNvPr>
          <p:cNvSpPr txBox="1"/>
          <p:nvPr/>
        </p:nvSpPr>
        <p:spPr>
          <a:xfrm>
            <a:off x="4276819" y="3480250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Continuous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0F52C-5741-397B-5A11-19F0E0295E7C}"/>
              </a:ext>
            </a:extLst>
          </p:cNvPr>
          <p:cNvSpPr txBox="1"/>
          <p:nvPr/>
        </p:nvSpPr>
        <p:spPr>
          <a:xfrm>
            <a:off x="6529638" y="4844146"/>
            <a:ext cx="9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9C6ED-88DC-F18D-B4AA-1075926F613F}"/>
              </a:ext>
            </a:extLst>
          </p:cNvPr>
          <p:cNvSpPr txBox="1"/>
          <p:nvPr/>
        </p:nvSpPr>
        <p:spPr>
          <a:xfrm>
            <a:off x="1137017" y="16906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[a] </a:t>
            </a:r>
            <a:r>
              <a:rPr lang="en-GB" b="1" dirty="0">
                <a:solidFill>
                  <a:srgbClr val="FF0000"/>
                </a:solidFill>
              </a:rPr>
              <a:t>Understanding the structure of the data</a:t>
            </a:r>
          </a:p>
          <a:p>
            <a:r>
              <a:rPr lang="en-GB" dirty="0"/>
              <a:t>	type of features: continuous, categorical</a:t>
            </a:r>
          </a:p>
          <a:p>
            <a:r>
              <a:rPr lang="en-GB" dirty="0"/>
              <a:t>	ranges of features: [min, max], number of categories</a:t>
            </a:r>
          </a:p>
          <a:p>
            <a:r>
              <a:rPr lang="en-GB" dirty="0"/>
              <a:t>	missing information [labels, features]</a:t>
            </a:r>
          </a:p>
          <a:p>
            <a:r>
              <a:rPr lang="en-GB" dirty="0"/>
              <a:t>	discriminative power of features (redundancy)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C9088-D804-FE4B-8955-3B007C3BA99A}"/>
              </a:ext>
            </a:extLst>
          </p:cNvPr>
          <p:cNvSpPr txBox="1"/>
          <p:nvPr/>
        </p:nvSpPr>
        <p:spPr>
          <a:xfrm>
            <a:off x="1450464" y="6123543"/>
            <a:ext cx="7420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Horst AM, Hill AP, Gorman KB (2020). </a:t>
            </a:r>
            <a:r>
              <a:rPr lang="en-US" sz="1400" dirty="0" err="1"/>
              <a:t>palmerpenguins</a:t>
            </a:r>
            <a:r>
              <a:rPr lang="en-US" sz="1400" dirty="0"/>
              <a:t>: Palmer</a:t>
            </a:r>
          </a:p>
          <a:p>
            <a:r>
              <a:rPr lang="en-US" sz="1400" dirty="0"/>
              <a:t>Archipelago (Antarctica) penguin data. R package version 0.1.0.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allisonhorst.github.io</a:t>
            </a:r>
            <a:r>
              <a:rPr lang="en-US" sz="1400" dirty="0"/>
              <a:t>/</a:t>
            </a:r>
            <a:r>
              <a:rPr lang="en-US" sz="1400" dirty="0" err="1"/>
              <a:t>palmerpenguins</a:t>
            </a:r>
            <a:r>
              <a:rPr lang="en-US" sz="1400" dirty="0"/>
              <a:t>/. doi:10.5281/zenodo.3960218.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902C0-B7C6-6129-8DC6-1A2FD869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65" y="1865907"/>
            <a:ext cx="3768035" cy="11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7F7F-BB41-1D2E-1633-CD964A8E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F86A-1748-A0BA-E8B7-3B1DB2277973}"/>
              </a:ext>
            </a:extLst>
          </p:cNvPr>
          <p:cNvSpPr txBox="1"/>
          <p:nvPr/>
        </p:nvSpPr>
        <p:spPr>
          <a:xfrm>
            <a:off x="1032387" y="1927123"/>
            <a:ext cx="7498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Knowing your dataset is essential – </a:t>
            </a:r>
            <a:r>
              <a:rPr lang="en-US" b="1" dirty="0">
                <a:solidFill>
                  <a:srgbClr val="FF0000"/>
                </a:solidFill>
              </a:rPr>
              <a:t>explore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clean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visualize</a:t>
            </a:r>
            <a:r>
              <a:rPr lang="en-US" dirty="0"/>
              <a:t> (part of) your data</a:t>
            </a:r>
          </a:p>
          <a:p>
            <a:endParaRPr lang="en-US" dirty="0"/>
          </a:p>
          <a:p>
            <a:r>
              <a:rPr lang="en-US" dirty="0"/>
              <a:t>Examine several rows of data</a:t>
            </a:r>
          </a:p>
          <a:p>
            <a:endParaRPr lang="en-US" dirty="0"/>
          </a:p>
          <a:p>
            <a:r>
              <a:rPr lang="en-US" dirty="0"/>
              <a:t>Check basic statistics. Evaluate data types</a:t>
            </a:r>
          </a:p>
          <a:p>
            <a:endParaRPr lang="en-US" dirty="0"/>
          </a:p>
          <a:p>
            <a:r>
              <a:rPr lang="en-US" dirty="0"/>
              <a:t>Assess missing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88AF0-8F87-EB6F-A63F-6F016C44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" y="4194883"/>
            <a:ext cx="5482017" cy="192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1DE60-4C6E-16A6-8753-261BD3DA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34" y="2340093"/>
            <a:ext cx="5878679" cy="43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51A-308A-F34F-C07B-B8139FB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063BC6-7C58-06BC-EF9F-433FB62D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39" y="181528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C0C3808-17ED-0F82-3F5E-48881A7E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49" y="195986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B4B0969-0464-79F9-5833-40A4EC1C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2878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8E5C5-0F52-AA08-CD0C-598636B97B61}"/>
              </a:ext>
            </a:extLst>
          </p:cNvPr>
          <p:cNvSpPr txBox="1"/>
          <p:nvPr/>
        </p:nvSpPr>
        <p:spPr>
          <a:xfrm>
            <a:off x="5198533" y="4902200"/>
            <a:ext cx="49768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body mass is highly correlated to flipper length</a:t>
            </a:r>
          </a:p>
          <a:p>
            <a:r>
              <a:rPr lang="en-US" dirty="0"/>
              <a:t>(top left)</a:t>
            </a:r>
          </a:p>
          <a:p>
            <a:endParaRPr lang="en-US" dirty="0"/>
          </a:p>
          <a:p>
            <a:r>
              <a:rPr lang="en-US" dirty="0"/>
              <a:t>We note linear separability between classes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colinearity</a:t>
            </a:r>
            <a:r>
              <a:rPr lang="en-US" dirty="0"/>
              <a:t> differs per class (bottom left).</a:t>
            </a:r>
          </a:p>
        </p:txBody>
      </p:sp>
    </p:spTree>
    <p:extLst>
      <p:ext uri="{BB962C8B-B14F-4D97-AF65-F5344CB8AC3E}">
        <p14:creationId xmlns:p14="http://schemas.microsoft.com/office/powerpoint/2010/main" val="2752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6E8F39-FAB3-2CF2-F1BE-6108BD0E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5281E83-C233-5B55-26B0-255618D2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5" y="1690687"/>
            <a:ext cx="5710796" cy="50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2321D-45DF-ECB4-5183-33823F09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2" y="1910528"/>
            <a:ext cx="5116513" cy="5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51A-308A-F34F-C07B-B8139FB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99584-5DE6-514B-7A14-E8C2056A53B5}"/>
              </a:ext>
            </a:extLst>
          </p:cNvPr>
          <p:cNvSpPr txBox="1"/>
          <p:nvPr/>
        </p:nvSpPr>
        <p:spPr>
          <a:xfrm>
            <a:off x="8940800" y="2476156"/>
            <a:ext cx="306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(penguins, ggplot2::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species, alpha = 0.4))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03B5C-CC8E-297A-0ACA-B051C572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85075"/>
            <a:ext cx="7797800" cy="524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46F9E-164F-681E-3C5F-6F328EBC240C}"/>
              </a:ext>
            </a:extLst>
          </p:cNvPr>
          <p:cNvSpPr txBox="1"/>
          <p:nvPr/>
        </p:nvSpPr>
        <p:spPr>
          <a:xfrm>
            <a:off x="8940801" y="2993607"/>
            <a:ext cx="306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Simpson's paradox </a:t>
            </a:r>
            <a:r>
              <a:rPr lang="en-US" dirty="0"/>
              <a:t>is observed in probability and statistics; a trend appears in several groups of data but disappears or reverses when the groups are combined.</a:t>
            </a:r>
          </a:p>
        </p:txBody>
      </p:sp>
    </p:spTree>
    <p:extLst>
      <p:ext uri="{BB962C8B-B14F-4D97-AF65-F5344CB8AC3E}">
        <p14:creationId xmlns:p14="http://schemas.microsoft.com/office/powerpoint/2010/main" val="13151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4B88-B5FA-AA06-0DFC-04C6EA29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423D0-AB48-473D-573E-949193DF8409}"/>
              </a:ext>
            </a:extLst>
          </p:cNvPr>
          <p:cNvSpPr txBox="1"/>
          <p:nvPr/>
        </p:nvSpPr>
        <p:spPr>
          <a:xfrm>
            <a:off x="838200" y="1769533"/>
            <a:ext cx="4480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penguins$species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penguins$island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Biscoe Dream Torgersen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Adelie        44    56        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Chinstrap      0    68   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Gentoo       124     0        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6078D-5D02-FDCE-7BF5-446EE481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14" y="1769533"/>
            <a:ext cx="39116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BB428-7BCE-D792-4024-329F6499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5073"/>
            <a:ext cx="4503842" cy="3031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64257-B860-DED3-A28A-8D8DD62D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3" y="4548980"/>
            <a:ext cx="3412067" cy="22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3618</Words>
  <Application>Microsoft Macintosh PowerPoint</Application>
  <PresentationFormat>Widescreen</PresentationFormat>
  <Paragraphs>561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Office Theme</vt:lpstr>
      <vt:lpstr>Applied Data Science L2. Learning from Data. Cross-validation. Data pre-processing</vt:lpstr>
      <vt:lpstr>We’ve got data. Find the signal! Data (pre-processing)</vt:lpstr>
      <vt:lpstr>Data (pre-processing). Feature engineering Overview of concepts.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Cross validation.</vt:lpstr>
      <vt:lpstr>Data pre-processing. Feature engineering Cross validation.</vt:lpstr>
      <vt:lpstr>Data pre-processing. Feature engineering Cross validation.</vt:lpstr>
      <vt:lpstr>Data pre-processing. Feature engineering Cross validation.</vt:lpstr>
      <vt:lpstr>Data pre-processing. Feature engineering Cross validation. Evaluation</vt:lpstr>
      <vt:lpstr>Data pre-processing. Feature engineering Cross validation. Evaluation</vt:lpstr>
      <vt:lpstr>Data pre-processing. Feature engineering Cross validation. Evaluation</vt:lpstr>
      <vt:lpstr>Data pre-processing. Feature engineering Evaluation. Confusion Matrices</vt:lpstr>
      <vt:lpstr>Data pre-processing. Feature engineering Evaluation. Confusion Matrices</vt:lpstr>
      <vt:lpstr>PowerPoint Presentation</vt:lpstr>
      <vt:lpstr>Data pre-processing. Unbalanced data. Sampling?</vt:lpstr>
      <vt:lpstr>Data pre-processing. Unbalanced data. Sampling?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L2. Learning from Data. Cross-validation. Data pre-processing</dc:title>
  <dc:creator>Irina Mohorianu</dc:creator>
  <cp:lastModifiedBy>Irina Mohorianu</cp:lastModifiedBy>
  <cp:revision>4</cp:revision>
  <dcterms:created xsi:type="dcterms:W3CDTF">2023-10-08T16:47:21Z</dcterms:created>
  <dcterms:modified xsi:type="dcterms:W3CDTF">2023-10-17T14:49:07Z</dcterms:modified>
</cp:coreProperties>
</file>